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71" r:id="rId2"/>
    <p:sldId id="259" r:id="rId3"/>
    <p:sldId id="272" r:id="rId4"/>
    <p:sldId id="291" r:id="rId5"/>
    <p:sldId id="292" r:id="rId6"/>
    <p:sldId id="290" r:id="rId7"/>
    <p:sldId id="293" r:id="rId8"/>
    <p:sldId id="294" r:id="rId9"/>
    <p:sldId id="295" r:id="rId10"/>
    <p:sldId id="296" r:id="rId11"/>
    <p:sldId id="297" r:id="rId12"/>
    <p:sldId id="298" r:id="rId13"/>
    <p:sldId id="299" r:id="rId14"/>
    <p:sldId id="301" r:id="rId15"/>
    <p:sldId id="289" r:id="rId16"/>
    <p:sldId id="302" r:id="rId17"/>
    <p:sldId id="300" r:id="rId18"/>
    <p:sldId id="287" r:id="rId19"/>
    <p:sldId id="288" r:id="rId20"/>
    <p:sldId id="2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838"/>
    <a:srgbClr val="98C93D"/>
    <a:srgbClr val="93C33B"/>
    <a:srgbClr val="79A32D"/>
    <a:srgbClr val="000000"/>
    <a:srgbClr val="648825"/>
    <a:srgbClr val="648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41" autoAdjust="0"/>
  </p:normalViewPr>
  <p:slideViewPr>
    <p:cSldViewPr snapToGrid="0">
      <p:cViewPr varScale="1">
        <p:scale>
          <a:sx n="112" d="100"/>
          <a:sy n="112" d="100"/>
        </p:scale>
        <p:origin x="828" y="84"/>
      </p:cViewPr>
      <p:guideLst>
        <p:guide orient="horz" pos="2160"/>
        <p:guide pos="2880"/>
      </p:guideLst>
    </p:cSldViewPr>
  </p:slideViewPr>
  <p:notesTextViewPr>
    <p:cViewPr>
      <p:scale>
        <a:sx n="3" d="2"/>
        <a:sy n="3" d="2"/>
      </p:scale>
      <p:origin x="0" y="0"/>
    </p:cViewPr>
  </p:notesTextViewPr>
  <p:notesViewPr>
    <p:cSldViewPr snapToGrid="0">
      <p:cViewPr varScale="1">
        <p:scale>
          <a:sx n="86" d="100"/>
          <a:sy n="86" d="100"/>
        </p:scale>
        <p:origin x="-309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4CA9B8-74BC-42CC-8AD2-E73F5E847AA6}" type="datetimeFigureOut">
              <a:rPr lang="en-US" smtClean="0"/>
              <a:t>8/7/2017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33F5EF-7B2D-436D-B831-F48ECB832F1E}" type="slidenum">
              <a:rPr lang="en-US" smtClean="0"/>
              <a:t>‹#›</a:t>
            </a:fld>
            <a:endParaRPr lang="en-US"/>
          </a:p>
        </p:txBody>
      </p:sp>
    </p:spTree>
    <p:extLst>
      <p:ext uri="{BB962C8B-B14F-4D97-AF65-F5344CB8AC3E}">
        <p14:creationId xmlns:p14="http://schemas.microsoft.com/office/powerpoint/2010/main" val="41617517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9144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8760" y="6319730"/>
            <a:ext cx="1426834" cy="347322"/>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02971" y="285430"/>
            <a:ext cx="6774772" cy="919232"/>
          </a:xfrm>
        </p:spPr>
        <p:txBody>
          <a:bodyPr anchor="b"/>
          <a:lstStyle>
            <a:lvl1pPr algn="l">
              <a:defRPr sz="45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02971" y="1208302"/>
            <a:ext cx="6774772" cy="373510"/>
          </a:xfrm>
        </p:spPr>
        <p:txBody>
          <a:bodyPr>
            <a:noAutofit/>
          </a:bodyPr>
          <a:lstStyle>
            <a:lvl1pPr marL="0" indent="0" algn="l">
              <a:buNone/>
              <a:defRPr sz="2400" b="1">
                <a:solidFill>
                  <a:srgbClr val="98C93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0575" y="284250"/>
            <a:ext cx="1745019" cy="694277"/>
          </a:xfrm>
          <a:prstGeom prst="rect">
            <a:avLst/>
          </a:prstGeom>
        </p:spPr>
      </p:pic>
      <p:cxnSp>
        <p:nvCxnSpPr>
          <p:cNvPr id="17" name="Straight Connector 16"/>
          <p:cNvCxnSpPr/>
          <p:nvPr userDrawn="1"/>
        </p:nvCxnSpPr>
        <p:spPr>
          <a:xfrm>
            <a:off x="0" y="2239990"/>
            <a:ext cx="9144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02971" y="6319730"/>
            <a:ext cx="3652052" cy="41127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50" b="1" i="0" baseline="0" dirty="0">
                <a:solidFill>
                  <a:schemeClr val="bg1"/>
                </a:solidFill>
                <a:latin typeface="Garamond" panose="02020404030301010803" pitchFamily="18" charset="0"/>
              </a:rPr>
              <a:t>Solutions for Today </a:t>
            </a:r>
            <a:r>
              <a:rPr lang="en-US" sz="1350" b="1" i="0" kern="1200" dirty="0">
                <a:solidFill>
                  <a:schemeClr val="bg1"/>
                </a:solidFill>
                <a:effectLst/>
                <a:latin typeface="Garamond" panose="02020404030301010803" pitchFamily="18" charset="0"/>
                <a:ea typeface="+mn-ea"/>
                <a:cs typeface="+mn-cs"/>
              </a:rPr>
              <a:t>| </a:t>
            </a:r>
            <a:r>
              <a:rPr lang="en-US" sz="135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53009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9144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4351" y="6319730"/>
            <a:ext cx="1371243" cy="333790"/>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02971" y="285430"/>
            <a:ext cx="6774772" cy="919232"/>
          </a:xfrm>
        </p:spPr>
        <p:txBody>
          <a:bodyPr anchor="b"/>
          <a:lstStyle>
            <a:lvl1pPr algn="l">
              <a:defRPr sz="45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02971" y="1208302"/>
            <a:ext cx="6774772" cy="373510"/>
          </a:xfrm>
        </p:spPr>
        <p:txBody>
          <a:bodyPr>
            <a:noAutofit/>
          </a:bodyPr>
          <a:lstStyle>
            <a:lvl1pPr marL="0" indent="0" algn="l">
              <a:buNone/>
              <a:defRPr sz="2400" b="1">
                <a:solidFill>
                  <a:srgbClr val="98C93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0575" y="382866"/>
            <a:ext cx="1745019" cy="694277"/>
          </a:xfrm>
          <a:prstGeom prst="rect">
            <a:avLst/>
          </a:prstGeom>
        </p:spPr>
      </p:pic>
      <p:cxnSp>
        <p:nvCxnSpPr>
          <p:cNvPr id="17" name="Straight Connector 16"/>
          <p:cNvCxnSpPr/>
          <p:nvPr userDrawn="1"/>
        </p:nvCxnSpPr>
        <p:spPr>
          <a:xfrm>
            <a:off x="0" y="2239990"/>
            <a:ext cx="9144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02971" y="6319730"/>
            <a:ext cx="3652052" cy="411271"/>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50" b="1" i="0" baseline="0" dirty="0">
                <a:solidFill>
                  <a:schemeClr val="bg1"/>
                </a:solidFill>
                <a:latin typeface="Garamond" panose="02020404030301010803" pitchFamily="18" charset="0"/>
              </a:rPr>
              <a:t>Solutions for Today </a:t>
            </a:r>
            <a:r>
              <a:rPr lang="en-US" sz="1350" b="1" i="0" kern="1200" dirty="0">
                <a:solidFill>
                  <a:schemeClr val="bg1"/>
                </a:solidFill>
                <a:effectLst/>
                <a:latin typeface="Garamond" panose="02020404030301010803" pitchFamily="18" charset="0"/>
                <a:ea typeface="+mn-ea"/>
                <a:cs typeface="+mn-cs"/>
              </a:rPr>
              <a:t>| </a:t>
            </a:r>
            <a:r>
              <a:rPr lang="en-US" sz="135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4523175" y="-1"/>
            <a:ext cx="4620826"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166456" y="1202262"/>
            <a:ext cx="4168067" cy="2387600"/>
          </a:xfrm>
        </p:spPr>
        <p:txBody>
          <a:bodyPr anchor="b"/>
          <a:lstStyle>
            <a:lvl1pPr algn="ctr">
              <a:defRPr sz="45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166456" y="3681937"/>
            <a:ext cx="4168067" cy="1655762"/>
          </a:xfrm>
        </p:spPr>
        <p:txBody>
          <a:bodyPr/>
          <a:lstStyle>
            <a:lvl1pPr marL="0" indent="0" algn="ctr">
              <a:buNone/>
              <a:defRPr sz="1800" b="0">
                <a:solidFill>
                  <a:srgbClr val="3738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5262" y="5521634"/>
            <a:ext cx="1745019" cy="694277"/>
          </a:xfrm>
          <a:prstGeom prst="rect">
            <a:avLst/>
          </a:prstGeom>
        </p:spPr>
      </p:pic>
      <p:sp>
        <p:nvSpPr>
          <p:cNvPr id="27" name="Rectangle 26"/>
          <p:cNvSpPr/>
          <p:nvPr userDrawn="1"/>
        </p:nvSpPr>
        <p:spPr>
          <a:xfrm flipH="1">
            <a:off x="39949" y="-9526"/>
            <a:ext cx="5292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userDrawn="1"/>
        </p:nvSpPr>
        <p:spPr>
          <a:xfrm rot="5400000">
            <a:off x="6276514" y="3990517"/>
            <a:ext cx="1114146" cy="4620825"/>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2104" y="6338657"/>
            <a:ext cx="1371243" cy="3337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9144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95439" y="595084"/>
            <a:ext cx="6455228"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itle 1"/>
          <p:cNvSpPr>
            <a:spLocks noGrp="1"/>
          </p:cNvSpPr>
          <p:nvPr>
            <p:ph type="ctrTitle" hasCustomPrompt="1"/>
          </p:nvPr>
        </p:nvSpPr>
        <p:spPr>
          <a:xfrm>
            <a:off x="485295" y="946590"/>
            <a:ext cx="5675514" cy="1697057"/>
          </a:xfrm>
        </p:spPr>
        <p:txBody>
          <a:bodyPr anchor="b"/>
          <a:lstStyle>
            <a:lvl1pPr algn="ctr">
              <a:defRPr sz="45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485295" y="2745244"/>
            <a:ext cx="5675514" cy="954616"/>
          </a:xfrm>
        </p:spPr>
        <p:txBody>
          <a:bodyPr>
            <a:noAutofit/>
          </a:bodyPr>
          <a:lstStyle>
            <a:lvl1pPr marL="0" indent="0" algn="ctr">
              <a:buNone/>
              <a:defRPr sz="2400" b="0" baseline="0">
                <a:solidFill>
                  <a:srgbClr val="37383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996" y="6329779"/>
            <a:ext cx="1389773" cy="338300"/>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6504057" y="5056093"/>
            <a:ext cx="2542280" cy="1192307"/>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7391" y="5255534"/>
            <a:ext cx="2155611" cy="857636"/>
          </a:xfrm>
          <a:prstGeom prst="rect">
            <a:avLst/>
          </a:prstGeom>
        </p:spPr>
      </p:pic>
      <p:sp>
        <p:nvSpPr>
          <p:cNvPr id="14" name="Rectangle 13"/>
          <p:cNvSpPr/>
          <p:nvPr userDrawn="1"/>
        </p:nvSpPr>
        <p:spPr>
          <a:xfrm>
            <a:off x="9099172" y="5056093"/>
            <a:ext cx="45719" cy="1192308"/>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flipH="1">
            <a:off x="-1" y="595084"/>
            <a:ext cx="48830"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p:cNvCxnSpPr/>
          <p:nvPr userDrawn="1"/>
        </p:nvCxnSpPr>
        <p:spPr>
          <a:xfrm>
            <a:off x="781239" y="2729606"/>
            <a:ext cx="5083628"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1" y="753618"/>
            <a:ext cx="7393781"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02971" y="260268"/>
            <a:ext cx="8685691" cy="466737"/>
          </a:xfrm>
        </p:spPr>
        <p:txBody>
          <a:bodyPr anchor="b">
            <a:normAutofit/>
          </a:bodyPr>
          <a:lstStyle>
            <a:lvl1pPr algn="l">
              <a:defRPr sz="3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02971" y="799019"/>
            <a:ext cx="8685691" cy="352571"/>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585" y="260268"/>
            <a:ext cx="1222528" cy="486484"/>
          </a:xfrm>
          <a:prstGeom prst="rect">
            <a:avLst/>
          </a:prstGeom>
        </p:spPr>
      </p:pic>
      <p:sp>
        <p:nvSpPr>
          <p:cNvPr id="51" name="Rectangle 50"/>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8586436" y="6350000"/>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02970" y="6359239"/>
            <a:ext cx="1277499" cy="319330"/>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9144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2971" y="1544980"/>
            <a:ext cx="868569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0250" y="260263"/>
            <a:ext cx="1608590" cy="640111"/>
          </a:xfrm>
          <a:prstGeom prst="rect">
            <a:avLst/>
          </a:prstGeom>
        </p:spPr>
      </p:pic>
      <p:sp>
        <p:nvSpPr>
          <p:cNvPr id="51" name="Rectangle 50"/>
          <p:cNvSpPr/>
          <p:nvPr userDrawn="1"/>
        </p:nvSpPr>
        <p:spPr>
          <a:xfrm>
            <a:off x="0" y="6258757"/>
            <a:ext cx="9144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4549142" y="227201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8586436" y="6350000"/>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02969" y="6377169"/>
            <a:ext cx="1294532" cy="323587"/>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02971" y="146034"/>
            <a:ext cx="6607705" cy="985515"/>
          </a:xfrm>
        </p:spPr>
        <p:txBody>
          <a:bodyPr anchor="b">
            <a:normAutofit/>
          </a:bodyPr>
          <a:lstStyle>
            <a:lvl1pPr algn="l">
              <a:defRPr sz="27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4549142" y="1732378"/>
            <a:ext cx="45719" cy="9144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8586436" y="6407238"/>
            <a:ext cx="372218" cy="300082"/>
          </a:xfrm>
          <a:prstGeom prst="rect">
            <a:avLst/>
          </a:prstGeom>
          <a:effectLst/>
        </p:spPr>
        <p:txBody>
          <a:bodyPr wrap="none">
            <a:spAutoFit/>
          </a:bodyPr>
          <a:lstStyle/>
          <a:p>
            <a:fld id="{BD1BBCF7-C2B2-490C-A676-4763179728A4}" type="slidenum">
              <a:rPr lang="en-US" sz="1350" b="1" smtClean="0">
                <a:solidFill>
                  <a:srgbClr val="373838"/>
                </a:solidFill>
                <a:latin typeface="Century Gothic" panose="020B0502020202020204" pitchFamily="34" charset="0"/>
              </a:rPr>
              <a:pPr/>
              <a:t>‹#›</a:t>
            </a:fld>
            <a:endParaRPr lang="en-US" sz="1350"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02969" y="6435578"/>
            <a:ext cx="1288376" cy="323222"/>
          </a:xfrm>
          <a:prstGeom prst="rect">
            <a:avLst/>
          </a:prstGeom>
          <a:solidFill>
            <a:schemeClr val="bg1"/>
          </a:solidFill>
          <a:effectLst/>
        </p:spPr>
      </p:pic>
      <p:sp>
        <p:nvSpPr>
          <p:cNvPr id="28" name="Title 1"/>
          <p:cNvSpPr>
            <a:spLocks noGrp="1"/>
          </p:cNvSpPr>
          <p:nvPr>
            <p:ph type="ctrTitle" hasCustomPrompt="1"/>
          </p:nvPr>
        </p:nvSpPr>
        <p:spPr>
          <a:xfrm>
            <a:off x="202972" y="251390"/>
            <a:ext cx="3988029" cy="600980"/>
          </a:xfrm>
        </p:spPr>
        <p:txBody>
          <a:bodyPr anchor="b">
            <a:normAutofit/>
          </a:bodyPr>
          <a:lstStyle>
            <a:lvl1pPr algn="l">
              <a:defRPr sz="3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02972" y="878777"/>
            <a:ext cx="3988029" cy="373510"/>
          </a:xfrm>
        </p:spPr>
        <p:txBody>
          <a:bodyPr>
            <a:noAutofit/>
          </a:bodyPr>
          <a:lstStyle>
            <a:lvl1pPr marL="0" indent="0" algn="l">
              <a:buNone/>
              <a:defRPr sz="1350" b="1">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7031036" y="251391"/>
            <a:ext cx="1883826" cy="73511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882809-195B-4C71-AF45-AF8015062DE4}" type="datetimeFigureOut">
              <a:rPr lang="en-US" smtClean="0"/>
              <a:pPr/>
              <a:t>8/7/2017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1BBCF7-C2B2-490C-A676-4763179728A4}" type="slidenum">
              <a:rPr lang="en-US" smtClean="0"/>
              <a:pPr/>
              <a:t>‹#›</a:t>
            </a:fld>
            <a:endParaRPr lang="en-US"/>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71" r:id="rId7"/>
  </p:sldLayoutIdLst>
  <p:txStyles>
    <p:titleStyle>
      <a:lvl1pPr algn="l" defTabSz="685800" rtl="0" eaLnBrk="1" latinLnBrk="0" hangingPunct="1">
        <a:lnSpc>
          <a:spcPct val="90000"/>
        </a:lnSpc>
        <a:spcBef>
          <a:spcPct val="0"/>
        </a:spcBef>
        <a:buNone/>
        <a:defRPr sz="3300" b="0" kern="1200">
          <a:solidFill>
            <a:srgbClr val="373838"/>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rgbClr val="373838"/>
          </a:solidFill>
          <a:latin typeface="Garamond" panose="02020404030301010803"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373838"/>
          </a:solidFill>
          <a:latin typeface="Garamond" panose="02020404030301010803"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373838"/>
          </a:solidFill>
          <a:latin typeface="Garamond" panose="02020404030301010803"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373838"/>
          </a:solidFill>
          <a:latin typeface="Garamond" panose="02020404030301010803"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373838"/>
          </a:solidFill>
          <a:latin typeface="Garamond" panose="020204040303010108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5.xml"/><Relationship Id="rId3" Type="http://schemas.microsoft.com/office/2007/relationships/media" Target="../media/media2.mp4"/><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35.png"/><Relationship Id="rId2" Type="http://schemas.openxmlformats.org/officeDocument/2006/relationships/video" Target="../media/media1.mp4"/><Relationship Id="rId16" Type="http://schemas.openxmlformats.org/officeDocument/2006/relationships/image" Target="../media/image11.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wmv"/><Relationship Id="rId5" Type="http://schemas.microsoft.com/office/2007/relationships/media" Target="../media/media3.mp4"/><Relationship Id="rId15" Type="http://schemas.openxmlformats.org/officeDocument/2006/relationships/image" Target="../media/image34.png"/><Relationship Id="rId10" Type="http://schemas.openxmlformats.org/officeDocument/2006/relationships/video" Target="../media/media5.wmv"/><Relationship Id="rId4" Type="http://schemas.openxmlformats.org/officeDocument/2006/relationships/video" Target="../media/media2.mp4"/><Relationship Id="rId9" Type="http://schemas.microsoft.com/office/2007/relationships/media" Target="../media/media5.wmv"/><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202971" y="173848"/>
            <a:ext cx="6917496" cy="1386420"/>
          </a:xfrm>
        </p:spPr>
        <p:txBody>
          <a:bodyPr>
            <a:noAutofit/>
          </a:bodyPr>
          <a:lstStyle/>
          <a:p>
            <a:r>
              <a:rPr lang="en-US" sz="3200" dirty="0"/>
              <a:t>Numerical simulation and experimental study of a micro circulating fluidized bed</a:t>
            </a:r>
          </a:p>
        </p:txBody>
      </p:sp>
      <p:sp>
        <p:nvSpPr>
          <p:cNvPr id="7" name="Subtitle 2"/>
          <p:cNvSpPr>
            <a:spLocks noGrp="1"/>
          </p:cNvSpPr>
          <p:nvPr>
            <p:ph type="subTitle" idx="1"/>
          </p:nvPr>
        </p:nvSpPr>
        <p:spPr>
          <a:xfrm>
            <a:off x="202971" y="1523809"/>
            <a:ext cx="8094362" cy="685991"/>
          </a:xfrm>
        </p:spPr>
        <p:txBody>
          <a:bodyPr/>
          <a:lstStyle/>
          <a:p>
            <a:r>
              <a:rPr lang="en-US" sz="2000" dirty="0" smtClean="0"/>
              <a:t>Yupeng Xu, </a:t>
            </a:r>
            <a:r>
              <a:rPr lang="en-US" sz="2000" dirty="0"/>
              <a:t>Jordan </a:t>
            </a:r>
            <a:r>
              <a:rPr lang="en-US" sz="2000" dirty="0" smtClean="0"/>
              <a:t>Musser, </a:t>
            </a:r>
            <a:r>
              <a:rPr lang="en-US" sz="2000" dirty="0" err="1"/>
              <a:t>Tingwen</a:t>
            </a:r>
            <a:r>
              <a:rPr lang="en-US" sz="2000" dirty="0"/>
              <a:t> </a:t>
            </a:r>
            <a:r>
              <a:rPr lang="en-US" sz="2000" dirty="0" smtClean="0"/>
              <a:t>Li, </a:t>
            </a:r>
            <a:r>
              <a:rPr lang="en-US" sz="2000" dirty="0" err="1" smtClean="0"/>
              <a:t>Balaji</a:t>
            </a:r>
            <a:r>
              <a:rPr lang="en-US" sz="2000" dirty="0" smtClean="0"/>
              <a:t> </a:t>
            </a:r>
            <a:r>
              <a:rPr lang="en-US" sz="2000" dirty="0" err="1" smtClean="0"/>
              <a:t>Gopalan</a:t>
            </a:r>
            <a:r>
              <a:rPr lang="en-US" sz="2000" dirty="0" smtClean="0"/>
              <a:t>, </a:t>
            </a:r>
            <a:r>
              <a:rPr lang="en-US" sz="2000" dirty="0" err="1"/>
              <a:t>Rupen</a:t>
            </a:r>
            <a:r>
              <a:rPr lang="en-US" sz="2000" dirty="0"/>
              <a:t> </a:t>
            </a:r>
            <a:r>
              <a:rPr lang="en-US" sz="2000" dirty="0" err="1" smtClean="0"/>
              <a:t>Panday</a:t>
            </a:r>
            <a:r>
              <a:rPr lang="en-US" sz="2000" dirty="0" smtClean="0"/>
              <a:t>, </a:t>
            </a:r>
            <a:r>
              <a:rPr lang="en-US" sz="2000" dirty="0"/>
              <a:t>Jonathan </a:t>
            </a:r>
            <a:r>
              <a:rPr lang="en-US" sz="2000" dirty="0" smtClean="0"/>
              <a:t>Tucker, </a:t>
            </a:r>
            <a:r>
              <a:rPr lang="en-US" sz="2000" dirty="0"/>
              <a:t>Greggory </a:t>
            </a:r>
            <a:r>
              <a:rPr lang="en-US" sz="2000" dirty="0" err="1" smtClean="0"/>
              <a:t>Breault</a:t>
            </a:r>
            <a:r>
              <a:rPr lang="en-US" sz="2000" dirty="0" smtClean="0"/>
              <a:t>, William A. Rogers</a:t>
            </a:r>
            <a:endParaRPr lang="en-US" sz="2000" dirty="0"/>
          </a:p>
        </p:txBody>
      </p:sp>
      <p:sp>
        <p:nvSpPr>
          <p:cNvPr id="4" name="Subtitle 2"/>
          <p:cNvSpPr txBox="1">
            <a:spLocks/>
          </p:cNvSpPr>
          <p:nvPr/>
        </p:nvSpPr>
        <p:spPr>
          <a:xfrm>
            <a:off x="6161314" y="2327749"/>
            <a:ext cx="2982686" cy="186590"/>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050" b="1" dirty="0">
                <a:solidFill>
                  <a:srgbClr val="373838"/>
                </a:solidFill>
                <a:latin typeface="Century Gothic" panose="020B0502020202020204" pitchFamily="34" charset="0"/>
              </a:rPr>
              <a:t>Month 31, 2016</a:t>
            </a:r>
          </a:p>
        </p:txBody>
      </p:sp>
    </p:spTree>
    <p:extLst>
      <p:ext uri="{BB962C8B-B14F-4D97-AF65-F5344CB8AC3E}">
        <p14:creationId xmlns:p14="http://schemas.microsoft.com/office/powerpoint/2010/main" val="190444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Results</a:t>
            </a:r>
          </a:p>
        </p:txBody>
      </p:sp>
      <p:sp>
        <p:nvSpPr>
          <p:cNvPr id="4" name="Subtitle 3"/>
          <p:cNvSpPr>
            <a:spLocks noGrp="1"/>
          </p:cNvSpPr>
          <p:nvPr>
            <p:ph type="subTitle" idx="13"/>
          </p:nvPr>
        </p:nvSpPr>
        <p:spPr/>
        <p:txBody>
          <a:bodyPr/>
          <a:lstStyle/>
          <a:p>
            <a:r>
              <a:rPr lang="en-US" dirty="0"/>
              <a:t>Selection of drag </a:t>
            </a:r>
            <a:r>
              <a:rPr lang="en-US" dirty="0" smtClean="0"/>
              <a:t>law</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327" t="4273" r="6090"/>
          <a:stretch/>
        </p:blipFill>
        <p:spPr bwMode="auto">
          <a:xfrm>
            <a:off x="202971" y="1699253"/>
            <a:ext cx="3522133" cy="2822424"/>
          </a:xfrm>
          <a:prstGeom prst="rect">
            <a:avLst/>
          </a:prstGeom>
          <a:ln>
            <a:noFill/>
          </a:ln>
          <a:extLst>
            <a:ext uri="{53640926-AAD7-44D8-BBD7-CCE9431645EC}">
              <a14:shadowObscured xmlns:a14="http://schemas.microsoft.com/office/drawing/2010/main"/>
            </a:ext>
          </a:extLst>
        </p:spPr>
      </p:pic>
      <p:graphicFrame>
        <p:nvGraphicFramePr>
          <p:cNvPr id="6" name="Table 5"/>
          <p:cNvGraphicFramePr>
            <a:graphicFrameLocks noGrp="1"/>
          </p:cNvGraphicFramePr>
          <p:nvPr>
            <p:extLst>
              <p:ext uri="{D42A27DB-BD31-4B8C-83A1-F6EECF244321}">
                <p14:modId xmlns:p14="http://schemas.microsoft.com/office/powerpoint/2010/main" val="1667262796"/>
              </p:ext>
            </p:extLst>
          </p:nvPr>
        </p:nvGraphicFramePr>
        <p:xfrm>
          <a:off x="307648" y="4640545"/>
          <a:ext cx="3312778" cy="1365885"/>
        </p:xfrm>
        <a:graphic>
          <a:graphicData uri="http://schemas.openxmlformats.org/drawingml/2006/table">
            <a:tbl>
              <a:tblPr firstRow="1" firstCol="1" bandRow="1"/>
              <a:tblGrid>
                <a:gridCol w="986072"/>
                <a:gridCol w="1163353"/>
                <a:gridCol w="1163353"/>
              </a:tblGrid>
              <a:tr h="200025">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Circulation Rate (g/s)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Experiment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6.8 +/- 1.5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rowSpan="2">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Group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Wen &amp; Yu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2.99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Gidaspow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2.17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rowSpan="2">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Group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BVK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16.9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HKL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10.38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829752" y="1390579"/>
            <a:ext cx="2268570"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Solids circulation rate </a:t>
            </a:r>
            <a:endParaRPr lang="en-US" dirty="0"/>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3686" t="5342" r="7051" b="1922"/>
          <a:stretch/>
        </p:blipFill>
        <p:spPr bwMode="auto">
          <a:xfrm>
            <a:off x="4866747" y="1779394"/>
            <a:ext cx="3718453" cy="2589073"/>
          </a:xfrm>
          <a:prstGeom prst="rect">
            <a:avLst/>
          </a:prstGeom>
          <a:ln>
            <a:noFill/>
          </a:ln>
          <a:extLst>
            <a:ext uri="{53640926-AAD7-44D8-BBD7-CCE9431645EC}">
              <a14:shadowObscured xmlns:a14="http://schemas.microsoft.com/office/drawing/2010/main"/>
            </a:ext>
          </a:extLst>
        </p:spPr>
      </p:pic>
      <p:graphicFrame>
        <p:nvGraphicFramePr>
          <p:cNvPr id="9" name="Table 8"/>
          <p:cNvGraphicFramePr>
            <a:graphicFrameLocks noGrp="1"/>
          </p:cNvGraphicFramePr>
          <p:nvPr>
            <p:extLst>
              <p:ext uri="{D42A27DB-BD31-4B8C-83A1-F6EECF244321}">
                <p14:modId xmlns:p14="http://schemas.microsoft.com/office/powerpoint/2010/main" val="2850260712"/>
              </p:ext>
            </p:extLst>
          </p:nvPr>
        </p:nvGraphicFramePr>
        <p:xfrm>
          <a:off x="4988416" y="4657144"/>
          <a:ext cx="3517450" cy="1365885"/>
        </p:xfrm>
        <a:graphic>
          <a:graphicData uri="http://schemas.openxmlformats.org/drawingml/2006/table">
            <a:tbl>
              <a:tblPr firstRow="1" firstCol="1" bandRow="1"/>
              <a:tblGrid>
                <a:gridCol w="1046994"/>
                <a:gridCol w="1056522"/>
                <a:gridCol w="1413934"/>
              </a:tblGrid>
              <a:tr h="200025">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Solids standpipe inventory height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Experiment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0.47 +/- 0.02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rowSpan="2">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Group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Wen &amp; Yu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0.36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Gidaspow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0.39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rowSpan="2">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Group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BVK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0.57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a:txBody>
                    <a:bodyPr/>
                    <a:lstStyle/>
                    <a:p>
                      <a:pPr marL="0" marR="0" algn="ctr" fontAlgn="base" hangingPunct="0">
                        <a:spcBef>
                          <a:spcPts val="600"/>
                        </a:spcBef>
                        <a:spcAft>
                          <a:spcPts val="0"/>
                        </a:spcAft>
                      </a:pPr>
                      <a:r>
                        <a:rPr lang="en-US" sz="1200">
                          <a:effectLst/>
                          <a:latin typeface="Times New Roman" panose="02020603050405020304" pitchFamily="18" charset="0"/>
                          <a:ea typeface="Times New Roman" panose="02020603050405020304" pitchFamily="18" charset="0"/>
                        </a:rPr>
                        <a:t>HKL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base" hangingPunct="0">
                        <a:spcBef>
                          <a:spcPts val="600"/>
                        </a:spcBef>
                        <a:spcAft>
                          <a:spcPts val="0"/>
                        </a:spcAft>
                      </a:pPr>
                      <a:r>
                        <a:rPr lang="en-US" sz="1200" dirty="0">
                          <a:effectLst/>
                          <a:latin typeface="Times New Roman" panose="02020603050405020304" pitchFamily="18" charset="0"/>
                          <a:ea typeface="Times New Roman" panose="02020603050405020304" pitchFamily="18" charset="0"/>
                        </a:rPr>
                        <a:t>0.50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9"/>
          <p:cNvSpPr/>
          <p:nvPr/>
        </p:nvSpPr>
        <p:spPr>
          <a:xfrm>
            <a:off x="5085139" y="1410062"/>
            <a:ext cx="3281668"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rPr>
              <a:t>Solids </a:t>
            </a:r>
            <a:r>
              <a:rPr lang="en-US" dirty="0">
                <a:latin typeface="Times New Roman" panose="02020603050405020304" pitchFamily="18" charset="0"/>
                <a:ea typeface="Times New Roman" panose="02020603050405020304" pitchFamily="18" charset="0"/>
              </a:rPr>
              <a:t>standpipe inventory height</a:t>
            </a:r>
            <a:endParaRPr lang="en-US" dirty="0"/>
          </a:p>
        </p:txBody>
      </p:sp>
    </p:spTree>
    <p:extLst>
      <p:ext uri="{BB962C8B-B14F-4D97-AF65-F5344CB8AC3E}">
        <p14:creationId xmlns:p14="http://schemas.microsoft.com/office/powerpoint/2010/main" val="257513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Results</a:t>
            </a:r>
          </a:p>
        </p:txBody>
      </p:sp>
      <p:sp>
        <p:nvSpPr>
          <p:cNvPr id="4" name="Subtitle 3"/>
          <p:cNvSpPr>
            <a:spLocks noGrp="1"/>
          </p:cNvSpPr>
          <p:nvPr>
            <p:ph type="subTitle" idx="13"/>
          </p:nvPr>
        </p:nvSpPr>
        <p:spPr/>
        <p:txBody>
          <a:bodyPr/>
          <a:lstStyle/>
          <a:p>
            <a:r>
              <a:rPr lang="en-US" dirty="0"/>
              <a:t>Influence of the particle size distribution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24" t="4914" r="7051"/>
          <a:stretch/>
        </p:blipFill>
        <p:spPr bwMode="auto">
          <a:xfrm>
            <a:off x="5355198" y="3680840"/>
            <a:ext cx="3055272" cy="2414786"/>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044" t="1923" r="6411" b="1282"/>
          <a:stretch/>
        </p:blipFill>
        <p:spPr bwMode="auto">
          <a:xfrm>
            <a:off x="1865414" y="3588057"/>
            <a:ext cx="3220026" cy="2600351"/>
          </a:xfrm>
          <a:prstGeom prst="rect">
            <a:avLst/>
          </a:prstGeom>
          <a:ln>
            <a:noFill/>
          </a:ln>
          <a:extLst>
            <a:ext uri="{53640926-AAD7-44D8-BBD7-CCE9431645EC}">
              <a14:shadowObscured xmlns:a14="http://schemas.microsoft.com/office/drawing/2010/main"/>
            </a:ext>
          </a:extLst>
        </p:spPr>
      </p:pic>
      <p:pic>
        <p:nvPicPr>
          <p:cNvPr id="7" name="Picture 6" descr="C:\Users\Pandayr.PN0000037424\Desktop\Untitled.png"/>
          <p:cNvPicPr>
            <a:picLocks noChangeAspect="1"/>
          </p:cNvPicPr>
          <p:nvPr/>
        </p:nvPicPr>
        <p:blipFill rotWithShape="1">
          <a:blip r:embed="rId4" cstate="print"/>
          <a:srcRect l="19517" t="26684" r="70536" b="42993"/>
          <a:stretch/>
        </p:blipFill>
        <p:spPr bwMode="auto">
          <a:xfrm>
            <a:off x="202971" y="1920769"/>
            <a:ext cx="1505555" cy="2967464"/>
          </a:xfrm>
          <a:prstGeom prst="rect">
            <a:avLst/>
          </a:prstGeom>
          <a:noFill/>
          <a:ln w="9525">
            <a:noFill/>
            <a:miter lim="800000"/>
            <a:headEnd/>
            <a:tailEnd/>
          </a:ln>
        </p:spPr>
      </p:pic>
      <p:sp>
        <p:nvSpPr>
          <p:cNvPr id="8" name="Rectangle 7"/>
          <p:cNvSpPr/>
          <p:nvPr/>
        </p:nvSpPr>
        <p:spPr>
          <a:xfrm>
            <a:off x="68507" y="1477020"/>
            <a:ext cx="1806905" cy="369332"/>
          </a:xfrm>
          <a:prstGeom prst="rect">
            <a:avLst/>
          </a:prstGeom>
        </p:spPr>
        <p:txBody>
          <a:bodyPr wrap="none">
            <a:spAutoFit/>
          </a:bodyPr>
          <a:lstStyle/>
          <a:p>
            <a:r>
              <a:rPr lang="en-US" dirty="0" smtClean="0">
                <a:latin typeface="Times New Roman" panose="02020603050405020304" pitchFamily="18" charset="0"/>
                <a:ea typeface="Times New Roman" panose="02020603050405020304" pitchFamily="18" charset="0"/>
              </a:rPr>
              <a:t>HDPE, </a:t>
            </a:r>
            <a:r>
              <a:rPr lang="en-US" dirty="0" err="1" smtClean="0">
                <a:latin typeface="Times New Roman" panose="02020603050405020304" pitchFamily="18" charset="0"/>
                <a:ea typeface="Times New Roman" panose="02020603050405020304" pitchFamily="18" charset="0"/>
              </a:rPr>
              <a:t>Geldart</a:t>
            </a:r>
            <a:r>
              <a:rPr lang="en-US" dirty="0" smtClean="0">
                <a:latin typeface="Times New Roman" panose="02020603050405020304" pitchFamily="18" charset="0"/>
                <a:ea typeface="Times New Roman" panose="02020603050405020304" pitchFamily="18" charset="0"/>
              </a:rPr>
              <a:t> B</a:t>
            </a:r>
            <a:endParaRPr lang="en-US" dirty="0"/>
          </a:p>
        </p:txBody>
      </p:sp>
      <p:pic>
        <p:nvPicPr>
          <p:cNvPr id="9" name="Picture 8"/>
          <p:cNvPicPr/>
          <p:nvPr/>
        </p:nvPicPr>
        <p:blipFill rotWithShape="1">
          <a:blip r:embed="rId5" cstate="print">
            <a:extLst>
              <a:ext uri="{28A0092B-C50C-407E-A947-70E740481C1C}">
                <a14:useLocalDpi xmlns:a14="http://schemas.microsoft.com/office/drawing/2010/main" val="0"/>
              </a:ext>
            </a:extLst>
          </a:blip>
          <a:srcRect l="7212" t="6587" r="1443" b="1196"/>
          <a:stretch/>
        </p:blipFill>
        <p:spPr bwMode="auto">
          <a:xfrm>
            <a:off x="1865414" y="1288207"/>
            <a:ext cx="3229100" cy="2212843"/>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802" t="2350" r="7211" b="1282"/>
          <a:stretch/>
        </p:blipFill>
        <p:spPr bwMode="auto">
          <a:xfrm>
            <a:off x="5355198" y="1201116"/>
            <a:ext cx="3055272" cy="23122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4187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Results</a:t>
            </a:r>
          </a:p>
        </p:txBody>
      </p:sp>
      <p:sp>
        <p:nvSpPr>
          <p:cNvPr id="4" name="Subtitle 3"/>
          <p:cNvSpPr>
            <a:spLocks noGrp="1"/>
          </p:cNvSpPr>
          <p:nvPr>
            <p:ph type="subTitle" idx="13"/>
          </p:nvPr>
        </p:nvSpPr>
        <p:spPr/>
        <p:txBody>
          <a:bodyPr/>
          <a:lstStyle/>
          <a:p>
            <a:r>
              <a:rPr lang="en-US" dirty="0"/>
              <a:t>Detailed comparison (Visualization)</a:t>
            </a:r>
          </a:p>
        </p:txBody>
      </p:sp>
      <p:pic>
        <p:nvPicPr>
          <p:cNvPr id="5" name="20170314_27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39128" b="1933"/>
          <a:stretch/>
        </p:blipFill>
        <p:spPr>
          <a:xfrm rot="5400000" flipV="1">
            <a:off x="-949744" y="3008343"/>
            <a:ext cx="3861388" cy="1280160"/>
          </a:xfrm>
          <a:prstGeom prst="rect">
            <a:avLst/>
          </a:prstGeom>
        </p:spPr>
      </p:pic>
      <p:pic>
        <p:nvPicPr>
          <p:cNvPr id="6" name="20170314_30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t="37603"/>
          <a:stretch/>
        </p:blipFill>
        <p:spPr>
          <a:xfrm rot="16200000" flipH="1">
            <a:off x="1913728" y="2933541"/>
            <a:ext cx="3890860" cy="1365614"/>
          </a:xfrm>
          <a:prstGeom prst="rect">
            <a:avLst/>
          </a:prstGeom>
        </p:spPr>
      </p:pic>
      <p:pic>
        <p:nvPicPr>
          <p:cNvPr id="7" name="20170314_32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6"/>
          <a:srcRect t="32954" b="9071"/>
          <a:stretch/>
        </p:blipFill>
        <p:spPr>
          <a:xfrm rot="16200000" flipH="1">
            <a:off x="4774598" y="2976268"/>
            <a:ext cx="3925539" cy="1280160"/>
          </a:xfrm>
          <a:prstGeom prst="rect">
            <a:avLst/>
          </a:prstGeom>
        </p:spPr>
      </p:pic>
      <p:pic>
        <p:nvPicPr>
          <p:cNvPr id="8" name="KochHill1">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7"/>
          <a:srcRect l="22299" t="10533" r="24233" b="19468"/>
          <a:stretch/>
        </p:blipFill>
        <p:spPr>
          <a:xfrm>
            <a:off x="1688763" y="1535990"/>
            <a:ext cx="1184751" cy="4224866"/>
          </a:xfrm>
          <a:prstGeom prst="rect">
            <a:avLst/>
          </a:prstGeom>
        </p:spPr>
      </p:pic>
      <p:pic>
        <p:nvPicPr>
          <p:cNvPr id="9" name="KochHill2">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7"/>
          <a:srcRect l="22677" t="9429" r="23855" b="19707"/>
          <a:stretch/>
        </p:blipFill>
        <p:spPr>
          <a:xfrm>
            <a:off x="4612660" y="1535990"/>
            <a:ext cx="1170303" cy="4224866"/>
          </a:xfrm>
          <a:prstGeom prst="rect">
            <a:avLst/>
          </a:prstGeom>
        </p:spPr>
      </p:pic>
      <p:pic>
        <p:nvPicPr>
          <p:cNvPr id="10" name="KochHill3">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rotWithShape="1">
          <a:blip r:embed="rId17"/>
          <a:srcRect l="23981" t="10177" r="24233" b="19946"/>
          <a:stretch/>
        </p:blipFill>
        <p:spPr>
          <a:xfrm>
            <a:off x="7377448" y="1535989"/>
            <a:ext cx="1158736" cy="4258733"/>
          </a:xfrm>
          <a:prstGeom prst="rect">
            <a:avLst/>
          </a:prstGeom>
        </p:spPr>
      </p:pic>
      <p:sp>
        <p:nvSpPr>
          <p:cNvPr id="11" name="Rectangle 10"/>
          <p:cNvSpPr/>
          <p:nvPr/>
        </p:nvSpPr>
        <p:spPr>
          <a:xfrm>
            <a:off x="1225143" y="1159123"/>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a:t>
            </a:r>
            <a:r>
              <a:rPr lang="en-US" dirty="0" smtClean="0">
                <a:latin typeface="Times New Roman" panose="02020603050405020304" pitchFamily="18" charset="0"/>
                <a:ea typeface="Times New Roman" panose="02020603050405020304" pitchFamily="18" charset="0"/>
              </a:rPr>
              <a:t>1 </a:t>
            </a:r>
            <a:endParaRPr lang="en-US" dirty="0"/>
          </a:p>
        </p:txBody>
      </p:sp>
      <p:sp>
        <p:nvSpPr>
          <p:cNvPr id="12" name="Rectangle 11"/>
          <p:cNvSpPr/>
          <p:nvPr/>
        </p:nvSpPr>
        <p:spPr>
          <a:xfrm>
            <a:off x="4085210" y="1166657"/>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a:t>
            </a:r>
            <a:r>
              <a:rPr lang="en-US" dirty="0" smtClean="0">
                <a:latin typeface="Times New Roman" panose="02020603050405020304" pitchFamily="18" charset="0"/>
                <a:ea typeface="Times New Roman" panose="02020603050405020304" pitchFamily="18" charset="0"/>
              </a:rPr>
              <a:t>2 </a:t>
            </a:r>
            <a:endParaRPr lang="en-US" dirty="0"/>
          </a:p>
        </p:txBody>
      </p:sp>
      <p:sp>
        <p:nvSpPr>
          <p:cNvPr id="13" name="Rectangle 12"/>
          <p:cNvSpPr/>
          <p:nvPr/>
        </p:nvSpPr>
        <p:spPr>
          <a:xfrm>
            <a:off x="6945278" y="1166657"/>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a:t>
            </a:r>
            <a:r>
              <a:rPr lang="en-US" dirty="0" smtClean="0">
                <a:latin typeface="Times New Roman" panose="02020603050405020304" pitchFamily="18" charset="0"/>
                <a:ea typeface="Times New Roman" panose="02020603050405020304" pitchFamily="18" charset="0"/>
              </a:rPr>
              <a:t>3 </a:t>
            </a:r>
            <a:endParaRPr lang="en-US" dirty="0"/>
          </a:p>
        </p:txBody>
      </p:sp>
    </p:spTree>
    <p:extLst>
      <p:ext uri="{BB962C8B-B14F-4D97-AF65-F5344CB8AC3E}">
        <p14:creationId xmlns:p14="http://schemas.microsoft.com/office/powerpoint/2010/main" val="1439418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0"/>
                                        </p:tgtEl>
                                      </p:cBhvr>
                                    </p:cmd>
                                  </p:childTnLst>
                                </p:cTn>
                              </p:par>
                            </p:childTnLst>
                          </p:cTn>
                        </p:par>
                      </p:childTnLst>
                    </p:cTn>
                  </p:par>
                </p:childTnLst>
              </p:cTn>
              <p:nextCondLst>
                <p:cond evt="onClick" delay="0">
                  <p:tgtEl>
                    <p:spTgt spid="10"/>
                  </p:tgtEl>
                </p:cond>
              </p:nextCondLst>
            </p:seq>
            <p:video>
              <p:cMediaNode vol="80000">
                <p:cTn id="32" fill="hold" display="0">
                  <p:stCondLst>
                    <p:cond delay="indefinite"/>
                  </p:stCondLst>
                </p:cTn>
                <p:tgtEl>
                  <p:spTgt spid="5"/>
                </p:tgtEl>
              </p:cMediaNode>
            </p:video>
            <p:video>
              <p:cMediaNode vol="80000">
                <p:cTn id="33" fill="hold" display="0">
                  <p:stCondLst>
                    <p:cond delay="indefinite"/>
                  </p:stCondLst>
                </p:cTn>
                <p:tgtEl>
                  <p:spTgt spid="6"/>
                </p:tgtEl>
              </p:cMediaNode>
            </p:video>
            <p:video>
              <p:cMediaNode vol="80000">
                <p:cTn id="34" fill="hold" display="0">
                  <p:stCondLst>
                    <p:cond delay="indefinite"/>
                  </p:stCondLst>
                </p:cTn>
                <p:tgtEl>
                  <p:spTgt spid="7"/>
                </p:tgtEl>
              </p:cMediaNode>
            </p:video>
            <p:video>
              <p:cMediaNode vol="80000">
                <p:cTn id="35" fill="hold" display="0">
                  <p:stCondLst>
                    <p:cond delay="indefinite"/>
                  </p:stCondLst>
                </p:cTn>
                <p:tgtEl>
                  <p:spTgt spid="8"/>
                </p:tgtEl>
              </p:cMediaNode>
            </p:video>
            <p:video>
              <p:cMediaNode vol="80000">
                <p:cTn id="36" fill="hold" display="0">
                  <p:stCondLst>
                    <p:cond delay="indefinite"/>
                  </p:stCondLst>
                </p:cTn>
                <p:tgtEl>
                  <p:spTgt spid="9"/>
                </p:tgtEl>
              </p:cMediaNode>
            </p:video>
            <p:video>
              <p:cMediaNode vol="80000">
                <p:cTn id="3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Results</a:t>
            </a:r>
          </a:p>
        </p:txBody>
      </p:sp>
      <p:sp>
        <p:nvSpPr>
          <p:cNvPr id="4" name="Subtitle 3"/>
          <p:cNvSpPr>
            <a:spLocks noGrp="1"/>
          </p:cNvSpPr>
          <p:nvPr>
            <p:ph type="subTitle" idx="13"/>
          </p:nvPr>
        </p:nvSpPr>
        <p:spPr/>
        <p:txBody>
          <a:bodyPr/>
          <a:lstStyle/>
          <a:p>
            <a:r>
              <a:rPr lang="en-US" dirty="0"/>
              <a:t>Detailed comparison (pressure drop)</a:t>
            </a:r>
          </a:p>
        </p:txBody>
      </p:sp>
      <p:pic>
        <p:nvPicPr>
          <p:cNvPr id="5" name="Picture 4"/>
          <p:cNvPicPr>
            <a:picLocks noChangeAspect="1"/>
          </p:cNvPicPr>
          <p:nvPr/>
        </p:nvPicPr>
        <p:blipFill rotWithShape="1">
          <a:blip r:embed="rId2"/>
          <a:srcRect l="4981" r="6543"/>
          <a:stretch/>
        </p:blipFill>
        <p:spPr>
          <a:xfrm>
            <a:off x="7517656" y="1597726"/>
            <a:ext cx="1604514" cy="3716190"/>
          </a:xfrm>
          <a:prstGeom prst="rect">
            <a:avLst/>
          </a:prstGeom>
        </p:spPr>
      </p:pic>
      <p:pic>
        <p:nvPicPr>
          <p:cNvPr id="6" name="table"/>
          <p:cNvPicPr>
            <a:picLocks noChangeAspect="1"/>
          </p:cNvPicPr>
          <p:nvPr/>
        </p:nvPicPr>
        <p:blipFill>
          <a:blip r:embed="rId3"/>
          <a:stretch>
            <a:fillRect/>
          </a:stretch>
        </p:blipFill>
        <p:spPr>
          <a:xfrm>
            <a:off x="1900996" y="1946618"/>
            <a:ext cx="3374634" cy="942013"/>
          </a:xfrm>
          <a:prstGeom prst="rect">
            <a:avLst/>
          </a:prstGeom>
        </p:spPr>
      </p:pic>
      <p:sp>
        <p:nvSpPr>
          <p:cNvPr id="7" name="TextBox 9"/>
          <p:cNvSpPr txBox="1"/>
          <p:nvPr/>
        </p:nvSpPr>
        <p:spPr>
          <a:xfrm>
            <a:off x="1377618" y="1449551"/>
            <a:ext cx="4297030" cy="369332"/>
          </a:xfrm>
          <a:prstGeom prst="rect">
            <a:avLst/>
          </a:prstGeom>
        </p:spPr>
        <p:txBody>
          <a:bodyPr wrap="square">
            <a:spAutoFit/>
          </a:bodyPr>
          <a:lstStyle>
            <a:defPPr>
              <a:defRPr lang="en-US"/>
            </a:defPPr>
            <a:lvl1pPr algn="ctr" defTabSz="3135020">
              <a:defRPr sz="2400" b="1">
                <a:latin typeface="Times New Roman" panose="02020603050405020304" pitchFamily="18" charset="0"/>
                <a:cs typeface="Times New Roman" panose="02020603050405020304" pitchFamily="18" charset="0"/>
              </a:defRPr>
            </a:lvl1pPr>
          </a:lstStyle>
          <a:p>
            <a:r>
              <a:rPr lang="en-US" sz="1800" b="0" dirty="0">
                <a:latin typeface="Garamond" panose="02020404030301010803" pitchFamily="18" charset="0"/>
              </a:rPr>
              <a:t>Table 1. Operation conditions (SLPM)</a:t>
            </a:r>
          </a:p>
        </p:txBody>
      </p:sp>
      <p:pic>
        <p:nvPicPr>
          <p:cNvPr id="8" name="Picture 7"/>
          <p:cNvPicPr/>
          <p:nvPr/>
        </p:nvPicPr>
        <p:blipFill rotWithShape="1">
          <a:blip r:embed="rId4" cstate="print">
            <a:extLst>
              <a:ext uri="{28A0092B-C50C-407E-A947-70E740481C1C}">
                <a14:useLocalDpi xmlns:a14="http://schemas.microsoft.com/office/drawing/2010/main" val="0"/>
              </a:ext>
            </a:extLst>
          </a:blip>
          <a:srcRect l="1122" t="4487" r="6730"/>
          <a:stretch/>
        </p:blipFill>
        <p:spPr bwMode="auto">
          <a:xfrm>
            <a:off x="2878" y="3397241"/>
            <a:ext cx="2537860" cy="1948959"/>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cstate="print">
            <a:extLst>
              <a:ext uri="{28A0092B-C50C-407E-A947-70E740481C1C}">
                <a14:useLocalDpi xmlns:a14="http://schemas.microsoft.com/office/drawing/2010/main" val="0"/>
              </a:ext>
            </a:extLst>
          </a:blip>
          <a:srcRect l="960" t="5128" r="7532"/>
          <a:stretch/>
        </p:blipFill>
        <p:spPr bwMode="auto">
          <a:xfrm>
            <a:off x="2434917" y="3449886"/>
            <a:ext cx="2650700" cy="2041106"/>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cstate="print">
            <a:extLst>
              <a:ext uri="{28A0092B-C50C-407E-A947-70E740481C1C}">
                <a14:useLocalDpi xmlns:a14="http://schemas.microsoft.com/office/drawing/2010/main" val="0"/>
              </a:ext>
            </a:extLst>
          </a:blip>
          <a:srcRect l="2725" t="4914" r="7371"/>
          <a:stretch/>
        </p:blipFill>
        <p:spPr bwMode="auto">
          <a:xfrm>
            <a:off x="5011312" y="3439838"/>
            <a:ext cx="2531745" cy="2008505"/>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3501461" y="3027909"/>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a:t>
            </a:r>
            <a:r>
              <a:rPr lang="en-US" dirty="0" smtClean="0">
                <a:latin typeface="Times New Roman" panose="02020603050405020304" pitchFamily="18" charset="0"/>
                <a:ea typeface="Times New Roman" panose="02020603050405020304" pitchFamily="18" charset="0"/>
              </a:rPr>
              <a:t>2 </a:t>
            </a:r>
            <a:endParaRPr lang="en-US" dirty="0"/>
          </a:p>
        </p:txBody>
      </p:sp>
      <p:sp>
        <p:nvSpPr>
          <p:cNvPr id="12" name="Rectangle 11"/>
          <p:cNvSpPr/>
          <p:nvPr/>
        </p:nvSpPr>
        <p:spPr>
          <a:xfrm>
            <a:off x="6022273" y="3027909"/>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a:t>
            </a:r>
            <a:r>
              <a:rPr lang="en-US" dirty="0" smtClean="0">
                <a:latin typeface="Times New Roman" panose="02020603050405020304" pitchFamily="18" charset="0"/>
                <a:ea typeface="Times New Roman" panose="02020603050405020304" pitchFamily="18" charset="0"/>
              </a:rPr>
              <a:t>3 </a:t>
            </a:r>
            <a:endParaRPr lang="en-US" dirty="0"/>
          </a:p>
        </p:txBody>
      </p:sp>
      <p:sp>
        <p:nvSpPr>
          <p:cNvPr id="13" name="Rectangle 12"/>
          <p:cNvSpPr/>
          <p:nvPr/>
        </p:nvSpPr>
        <p:spPr>
          <a:xfrm>
            <a:off x="945449" y="3027909"/>
            <a:ext cx="86433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Case </a:t>
            </a:r>
            <a:r>
              <a:rPr lang="en-US" dirty="0" smtClean="0">
                <a:latin typeface="Times New Roman" panose="02020603050405020304" pitchFamily="18" charset="0"/>
                <a:ea typeface="Times New Roman" panose="02020603050405020304" pitchFamily="18" charset="0"/>
              </a:rPr>
              <a:t>1 </a:t>
            </a:r>
            <a:endParaRPr lang="en-US" dirty="0"/>
          </a:p>
        </p:txBody>
      </p:sp>
    </p:spTree>
    <p:extLst>
      <p:ext uri="{BB962C8B-B14F-4D97-AF65-F5344CB8AC3E}">
        <p14:creationId xmlns:p14="http://schemas.microsoft.com/office/powerpoint/2010/main" val="2666912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Results</a:t>
            </a:r>
          </a:p>
        </p:txBody>
      </p:sp>
      <p:sp>
        <p:nvSpPr>
          <p:cNvPr id="4" name="Subtitle 3"/>
          <p:cNvSpPr>
            <a:spLocks noGrp="1"/>
          </p:cNvSpPr>
          <p:nvPr>
            <p:ph type="subTitle" idx="13"/>
          </p:nvPr>
        </p:nvSpPr>
        <p:spPr/>
        <p:txBody>
          <a:bodyPr/>
          <a:lstStyle/>
          <a:p>
            <a:r>
              <a:rPr lang="en-US" dirty="0" smtClean="0"/>
              <a:t>Detailed comparison (</a:t>
            </a:r>
            <a:r>
              <a:rPr lang="en-US" b="1" dirty="0" smtClean="0"/>
              <a:t>Solids circulation rate</a:t>
            </a:r>
            <a:r>
              <a:rPr lang="en-US" dirty="0" smtClean="0"/>
              <a:t> </a:t>
            </a:r>
            <a:r>
              <a:rPr lang="en-US" dirty="0"/>
              <a:t>&amp; </a:t>
            </a:r>
            <a:r>
              <a:rPr lang="en-US" b="1" dirty="0"/>
              <a:t>Standpipe bed </a:t>
            </a:r>
            <a:r>
              <a:rPr lang="en-US" b="1" dirty="0" smtClean="0"/>
              <a:t>height</a:t>
            </a:r>
            <a:r>
              <a:rPr lang="en-US" dirty="0" smtClean="0"/>
              <a:t>)</a:t>
            </a:r>
            <a:endParaRPr lang="en-US" dirty="0"/>
          </a:p>
        </p:txBody>
      </p:sp>
      <p:pic>
        <p:nvPicPr>
          <p:cNvPr id="5" name="Picture 4"/>
          <p:cNvPicPr>
            <a:picLocks noChangeAspect="1"/>
          </p:cNvPicPr>
          <p:nvPr/>
        </p:nvPicPr>
        <p:blipFill>
          <a:blip r:embed="rId2"/>
          <a:stretch>
            <a:fillRect/>
          </a:stretch>
        </p:blipFill>
        <p:spPr>
          <a:xfrm>
            <a:off x="1127420" y="1565888"/>
            <a:ext cx="2687618" cy="424586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40867273"/>
              </p:ext>
            </p:extLst>
          </p:nvPr>
        </p:nvGraphicFramePr>
        <p:xfrm>
          <a:off x="4225233" y="2291063"/>
          <a:ext cx="3657230" cy="876300"/>
        </p:xfrm>
        <a:graphic>
          <a:graphicData uri="http://schemas.openxmlformats.org/drawingml/2006/table">
            <a:tbl>
              <a:tblPr firstRow="1" firstCol="1" bandRow="1"/>
              <a:tblGrid>
                <a:gridCol w="1000294"/>
                <a:gridCol w="785004"/>
                <a:gridCol w="888520"/>
                <a:gridCol w="983412"/>
              </a:tblGrid>
              <a:tr h="88900">
                <a:tc>
                  <a:txBody>
                    <a:bodyPr/>
                    <a:lstStyle/>
                    <a:p>
                      <a:endParaRPr lang="en-US" sz="1000" dirty="0">
                        <a:effectLst/>
                        <a:latin typeface="Times New Roman" panose="02020603050405020304" pitchFamily="18" charset="0"/>
                      </a:endParaRPr>
                    </a:p>
                  </a:txBody>
                  <a:tcPr marL="176530" marR="17653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a:effectLst/>
                        <a:latin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SimSun" panose="02010600030101010101" pitchFamily="2" charset="-122"/>
                        </a:rPr>
                        <a:t>Experiment</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SimSun" panose="02010600030101010101" pitchFamily="2" charset="-122"/>
                        </a:rPr>
                        <a:t>Simulation</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900">
                <a:tc rowSpan="3">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SimSun" panose="02010600030101010101" pitchFamily="2" charset="-122"/>
                        </a:rPr>
                        <a:t>Solids circulation rate (g/s)</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dirty="0">
                          <a:solidFill>
                            <a:srgbClr val="000000"/>
                          </a:solidFill>
                          <a:effectLst/>
                          <a:latin typeface="Times New Roman" panose="02020603050405020304" pitchFamily="18" charset="0"/>
                          <a:ea typeface="SimSun" panose="02010600030101010101" pitchFamily="2" charset="-122"/>
                        </a:rPr>
                        <a:t>Case 1</a:t>
                      </a:r>
                      <a:endParaRPr lang="en-US" sz="12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0.06±0.1</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0.36</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88900">
                <a:tc vMerge="1">
                  <a:txBody>
                    <a:bodyPr/>
                    <a:lstStyle/>
                    <a:p>
                      <a:endParaRPr lang="en-US"/>
                    </a:p>
                  </a:txBody>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SimSun" panose="02010600030101010101" pitchFamily="2" charset="-122"/>
                        </a:rPr>
                        <a:t>Case 2</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6.8±1.5</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10.38</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a:noFill/>
                    </a:lnT>
                    <a:lnB>
                      <a:noFill/>
                    </a:lnB>
                  </a:tcPr>
                </a:tc>
              </a:tr>
              <a:tr h="88900">
                <a:tc vMerge="1">
                  <a:txBody>
                    <a:bodyPr/>
                    <a:lstStyle/>
                    <a:p>
                      <a:endParaRPr lang="en-US"/>
                    </a:p>
                  </a:txBody>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SimSun" panose="02010600030101010101" pitchFamily="2" charset="-122"/>
                        </a:rPr>
                        <a:t>Case 3</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7.9±1.5</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dirty="0">
                          <a:solidFill>
                            <a:srgbClr val="000000"/>
                          </a:solidFill>
                          <a:effectLst/>
                          <a:latin typeface="Times New Roman" panose="02020603050405020304" pitchFamily="18" charset="0"/>
                          <a:ea typeface="Times New Roman" panose="02020603050405020304" pitchFamily="18" charset="0"/>
                        </a:rPr>
                        <a:t>10.66</a:t>
                      </a:r>
                      <a:endParaRPr lang="en-US" sz="12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5103452" y="1975963"/>
            <a:ext cx="25856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Solids circulation rate</a:t>
            </a:r>
            <a:endParaRPr kumimoji="0" lang="en-US" sz="6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43754171"/>
              </p:ext>
            </p:extLst>
          </p:nvPr>
        </p:nvGraphicFramePr>
        <p:xfrm>
          <a:off x="4167364" y="3891587"/>
          <a:ext cx="3767896" cy="708660"/>
        </p:xfrm>
        <a:graphic>
          <a:graphicData uri="http://schemas.openxmlformats.org/drawingml/2006/table">
            <a:tbl>
              <a:tblPr firstRow="1" firstCol="1" bandRow="1"/>
              <a:tblGrid>
                <a:gridCol w="948496"/>
                <a:gridCol w="778933"/>
                <a:gridCol w="1024467"/>
                <a:gridCol w="1016000"/>
              </a:tblGrid>
              <a:tr h="88900">
                <a:tc>
                  <a:txBody>
                    <a:bodyPr/>
                    <a:lstStyle/>
                    <a:p>
                      <a:endParaRPr lang="en-US" sz="1000" dirty="0">
                        <a:effectLst/>
                        <a:latin typeface="Times New Roman" panose="02020603050405020304" pitchFamily="18" charset="0"/>
                      </a:endParaRPr>
                    </a:p>
                  </a:txBody>
                  <a:tcPr marL="176530" marR="17653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000">
                        <a:effectLst/>
                        <a:latin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SimSun" panose="02010600030101010101" pitchFamily="2" charset="-122"/>
                        </a:rPr>
                        <a:t>Experiment</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dirty="0">
                          <a:solidFill>
                            <a:srgbClr val="000000"/>
                          </a:solidFill>
                          <a:effectLst/>
                          <a:latin typeface="Times New Roman" panose="02020603050405020304" pitchFamily="18" charset="0"/>
                          <a:ea typeface="SimSun" panose="02010600030101010101" pitchFamily="2" charset="-122"/>
                        </a:rPr>
                        <a:t>Simulation</a:t>
                      </a:r>
                      <a:endParaRPr lang="en-US" sz="12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900">
                <a:tc rowSpan="3">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Standpipe</a:t>
                      </a:r>
                      <a:endParaRPr lang="en-US" sz="12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bed</a:t>
                      </a:r>
                      <a:endParaRPr lang="en-US" sz="12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height (m)</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Case 1</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0.43</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0.42</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88900">
                <a:tc vMerge="1">
                  <a:txBody>
                    <a:bodyPr/>
                    <a:lstStyle/>
                    <a:p>
                      <a:endParaRPr lang="en-US"/>
                    </a:p>
                  </a:txBody>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Case 2</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0.47</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0.50</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a:noFill/>
                    </a:lnT>
                    <a:lnB>
                      <a:noFill/>
                    </a:lnB>
                  </a:tcPr>
                </a:tc>
              </a:tr>
              <a:tr h="88900">
                <a:tc vMerge="1">
                  <a:txBody>
                    <a:bodyPr/>
                    <a:lstStyle/>
                    <a:p>
                      <a:endParaRPr lang="en-US"/>
                    </a:p>
                  </a:txBody>
                  <a:tcPr/>
                </a:tc>
                <a:tc>
                  <a:txBody>
                    <a:bodyPr/>
                    <a:lstStyle/>
                    <a:p>
                      <a:pPr marL="0" marR="0" algn="ctr">
                        <a:spcBef>
                          <a:spcPts val="0"/>
                        </a:spcBef>
                        <a:spcAft>
                          <a:spcPts val="0"/>
                        </a:spcAft>
                      </a:pPr>
                      <a:r>
                        <a:rPr lang="en-US" sz="1100" kern="1200">
                          <a:solidFill>
                            <a:srgbClr val="000000"/>
                          </a:solidFill>
                          <a:effectLst/>
                          <a:latin typeface="Times New Roman" panose="02020603050405020304" pitchFamily="18" charset="0"/>
                          <a:ea typeface="Times New Roman" panose="02020603050405020304" pitchFamily="18" charset="0"/>
                        </a:rPr>
                        <a:t>Case 3</a:t>
                      </a:r>
                      <a:endParaRPr lang="en-US" sz="120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dirty="0">
                          <a:solidFill>
                            <a:srgbClr val="000000"/>
                          </a:solidFill>
                          <a:effectLst/>
                          <a:latin typeface="Times New Roman" panose="02020603050405020304" pitchFamily="18" charset="0"/>
                          <a:ea typeface="Times New Roman" panose="02020603050405020304" pitchFamily="18" charset="0"/>
                        </a:rPr>
                        <a:t>0.65</a:t>
                      </a:r>
                      <a:endParaRPr lang="en-US" sz="12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kern="1200" dirty="0">
                          <a:solidFill>
                            <a:srgbClr val="000000"/>
                          </a:solidFill>
                          <a:effectLst/>
                          <a:latin typeface="Times New Roman" panose="02020603050405020304" pitchFamily="18" charset="0"/>
                          <a:ea typeface="Times New Roman" panose="02020603050405020304" pitchFamily="18" charset="0"/>
                        </a:rPr>
                        <a:t>0.68</a:t>
                      </a:r>
                      <a:endParaRPr lang="en-US" sz="1200" dirty="0">
                        <a:effectLst/>
                        <a:latin typeface="Times New Roman" panose="02020603050405020304" pitchFamily="18" charset="0"/>
                        <a:ea typeface="Times New Roman" panose="02020603050405020304" pitchFamily="18" charset="0"/>
                      </a:endParaRPr>
                    </a:p>
                  </a:txBody>
                  <a:tcPr marL="176530" marR="17653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Rectangle 2"/>
          <p:cNvSpPr>
            <a:spLocks noChangeArrowheads="1"/>
          </p:cNvSpPr>
          <p:nvPr/>
        </p:nvSpPr>
        <p:spPr bwMode="auto">
          <a:xfrm>
            <a:off x="5229040" y="3550322"/>
            <a:ext cx="21990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Standpipe bed height</a:t>
            </a:r>
            <a:endParaRPr kumimoji="0" lang="en-US" sz="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6540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Further analysis</a:t>
            </a:r>
            <a:endParaRPr lang="en-US" dirty="0"/>
          </a:p>
        </p:txBody>
      </p:sp>
      <p:sp>
        <p:nvSpPr>
          <p:cNvPr id="4" name="Subtitle 3"/>
          <p:cNvSpPr>
            <a:spLocks noGrp="1"/>
          </p:cNvSpPr>
          <p:nvPr>
            <p:ph type="subTitle" idx="13"/>
          </p:nvPr>
        </p:nvSpPr>
        <p:spPr/>
        <p:txBody>
          <a:bodyPr/>
          <a:lstStyle/>
          <a:p>
            <a:r>
              <a:rPr lang="en-US" dirty="0"/>
              <a:t>Solids volume fraction in the riser (S-shape) </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34130" t="3016" r="25838" b="6482"/>
          <a:stretch/>
        </p:blipFill>
        <p:spPr bwMode="auto">
          <a:xfrm>
            <a:off x="1673755" y="1438058"/>
            <a:ext cx="2728912" cy="4196039"/>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t="5093" r="9074"/>
          <a:stretch/>
        </p:blipFill>
        <p:spPr bwMode="auto">
          <a:xfrm>
            <a:off x="4545816" y="1438058"/>
            <a:ext cx="2650851" cy="44295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9612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Further analysis</a:t>
            </a:r>
          </a:p>
        </p:txBody>
      </p:sp>
      <p:sp>
        <p:nvSpPr>
          <p:cNvPr id="4" name="Subtitle 3"/>
          <p:cNvSpPr>
            <a:spLocks noGrp="1"/>
          </p:cNvSpPr>
          <p:nvPr>
            <p:ph type="subTitle" idx="13"/>
          </p:nvPr>
        </p:nvSpPr>
        <p:spPr/>
        <p:txBody>
          <a:bodyPr/>
          <a:lstStyle/>
          <a:p>
            <a:r>
              <a:rPr lang="en-US" dirty="0"/>
              <a:t>Core annulus structure</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45" y="1696315"/>
            <a:ext cx="3462674" cy="3452258"/>
          </a:xfrm>
          <a:prstGeom prst="rect">
            <a:avLst/>
          </a:prstGeom>
          <a:noFill/>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42468" t="13859" r="25481"/>
          <a:stretch/>
        </p:blipFill>
        <p:spPr bwMode="auto">
          <a:xfrm>
            <a:off x="118534" y="1519720"/>
            <a:ext cx="2180492" cy="3847846"/>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647" r="6891" b="3365"/>
          <a:stretch/>
        </p:blipFill>
        <p:spPr bwMode="auto">
          <a:xfrm>
            <a:off x="5544697" y="1834696"/>
            <a:ext cx="1783629" cy="1761831"/>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969" r="7051" b="2884"/>
          <a:stretch/>
        </p:blipFill>
        <p:spPr bwMode="auto">
          <a:xfrm>
            <a:off x="7328326" y="1748658"/>
            <a:ext cx="1750668" cy="1735401"/>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4647" r="6410" b="3044"/>
          <a:stretch/>
        </p:blipFill>
        <p:spPr bwMode="auto">
          <a:xfrm>
            <a:off x="5621719" y="3606509"/>
            <a:ext cx="1722371" cy="1698730"/>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4647" r="7212" b="2403"/>
          <a:stretch/>
        </p:blipFill>
        <p:spPr bwMode="auto">
          <a:xfrm>
            <a:off x="7368299" y="3606509"/>
            <a:ext cx="1695998" cy="1698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9443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Further analysis</a:t>
            </a:r>
          </a:p>
        </p:txBody>
      </p:sp>
      <p:sp>
        <p:nvSpPr>
          <p:cNvPr id="4" name="Subtitle 3"/>
          <p:cNvSpPr>
            <a:spLocks noGrp="1"/>
          </p:cNvSpPr>
          <p:nvPr>
            <p:ph type="subTitle" idx="13"/>
          </p:nvPr>
        </p:nvSpPr>
        <p:spPr/>
        <p:txBody>
          <a:bodyPr/>
          <a:lstStyle/>
          <a:p>
            <a:r>
              <a:rPr lang="en-US" dirty="0"/>
              <a:t>Residence time distribution</a:t>
            </a:r>
          </a:p>
        </p:txBody>
      </p:sp>
      <p:pic>
        <p:nvPicPr>
          <p:cNvPr id="6" name="Tr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2985" y="1156142"/>
            <a:ext cx="1743015" cy="4747683"/>
          </a:xfrm>
          <a:prstGeom prst="rect">
            <a:avLst/>
          </a:prstGeom>
        </p:spPr>
      </p:pic>
      <p:sp>
        <p:nvSpPr>
          <p:cNvPr id="7" name="Rectangle 6"/>
          <p:cNvSpPr/>
          <p:nvPr/>
        </p:nvSpPr>
        <p:spPr>
          <a:xfrm>
            <a:off x="668867" y="1312693"/>
            <a:ext cx="677892" cy="45911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46759" y="1312693"/>
            <a:ext cx="677892" cy="147963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46759" y="2792325"/>
            <a:ext cx="677892" cy="31115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296" t="6543" r="6388"/>
          <a:stretch/>
        </p:blipFill>
        <p:spPr>
          <a:xfrm>
            <a:off x="2702543" y="1430867"/>
            <a:ext cx="5486264" cy="4165599"/>
          </a:xfrm>
          <a:prstGeom prst="rect">
            <a:avLst/>
          </a:prstGeom>
        </p:spPr>
      </p:pic>
    </p:spTree>
    <p:extLst>
      <p:ext uri="{BB962C8B-B14F-4D97-AF65-F5344CB8AC3E}">
        <p14:creationId xmlns:p14="http://schemas.microsoft.com/office/powerpoint/2010/main" val="1228580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971" y="1248646"/>
            <a:ext cx="8685691" cy="4010336"/>
          </a:xfrm>
        </p:spPr>
        <p:txBody>
          <a:bodyPr/>
          <a:lstStyle/>
          <a:p>
            <a:r>
              <a:rPr lang="en-US" dirty="0" smtClean="0"/>
              <a:t>Detailed </a:t>
            </a:r>
            <a:r>
              <a:rPr lang="en-US" dirty="0"/>
              <a:t>comparison of simulations and experiments for full-loop CFB systems have been performed over a range of operating conditions</a:t>
            </a:r>
            <a:r>
              <a:rPr lang="en-US" dirty="0" smtClean="0"/>
              <a:t>;</a:t>
            </a:r>
          </a:p>
          <a:p>
            <a:pPr marL="0" indent="0">
              <a:buNone/>
            </a:pPr>
            <a:endParaRPr lang="en-US" dirty="0"/>
          </a:p>
          <a:p>
            <a:r>
              <a:rPr lang="en-US" dirty="0" smtClean="0"/>
              <a:t>Simulation </a:t>
            </a:r>
            <a:r>
              <a:rPr lang="en-US" dirty="0"/>
              <a:t>results and experimental data match very well for all operating conditions while keeping </a:t>
            </a:r>
            <a:r>
              <a:rPr lang="en-US" dirty="0" smtClean="0"/>
              <a:t>calibrated model </a:t>
            </a:r>
            <a:r>
              <a:rPr lang="en-US" dirty="0"/>
              <a:t>parameters fixed</a:t>
            </a:r>
            <a:r>
              <a:rPr lang="en-US" dirty="0" smtClean="0"/>
              <a:t>;</a:t>
            </a:r>
          </a:p>
          <a:p>
            <a:pPr marL="0" indent="0">
              <a:buNone/>
            </a:pPr>
            <a:endParaRPr lang="en-US" dirty="0"/>
          </a:p>
          <a:p>
            <a:r>
              <a:rPr lang="en-US" dirty="0" smtClean="0"/>
              <a:t>The </a:t>
            </a:r>
            <a:r>
              <a:rPr lang="en-US" dirty="0" err="1"/>
              <a:t>MFiX</a:t>
            </a:r>
            <a:r>
              <a:rPr lang="en-US" dirty="0"/>
              <a:t>-DEM model has demonstrated its value as a high fidelity simulation tool capable of predicting key performance parameters for challenging CFB flow conditions.</a:t>
            </a:r>
          </a:p>
          <a:p>
            <a:endParaRPr lang="en-US" dirty="0"/>
          </a:p>
        </p:txBody>
      </p:sp>
      <p:sp>
        <p:nvSpPr>
          <p:cNvPr id="3" name="Title 2"/>
          <p:cNvSpPr>
            <a:spLocks noGrp="1"/>
          </p:cNvSpPr>
          <p:nvPr>
            <p:ph type="ctrTitle"/>
          </p:nvPr>
        </p:nvSpPr>
        <p:spPr/>
        <p:txBody>
          <a:bodyPr>
            <a:normAutofit fontScale="90000"/>
          </a:bodyPr>
          <a:lstStyle/>
          <a:p>
            <a:r>
              <a:rPr lang="en-US" dirty="0" smtClean="0"/>
              <a:t>Conclusions</a:t>
            </a:r>
            <a:endParaRPr lang="en-US" dirty="0"/>
          </a:p>
        </p:txBody>
      </p:sp>
    </p:spTree>
    <p:extLst>
      <p:ext uri="{BB962C8B-B14F-4D97-AF65-F5344CB8AC3E}">
        <p14:creationId xmlns:p14="http://schemas.microsoft.com/office/powerpoint/2010/main" val="3616269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971" y="922867"/>
            <a:ext cx="8685691" cy="5223933"/>
          </a:xfrm>
        </p:spPr>
        <p:txBody>
          <a:bodyPr>
            <a:normAutofit/>
          </a:bodyPr>
          <a:lstStyle/>
          <a:p>
            <a:r>
              <a:rPr lang="en-US" dirty="0" smtClean="0"/>
              <a:t>Acknowledgements</a:t>
            </a:r>
          </a:p>
          <a:p>
            <a:pPr marL="342900" lvl="1" indent="0">
              <a:buNone/>
            </a:pPr>
            <a:r>
              <a:rPr lang="en-US" dirty="0" smtClean="0"/>
              <a:t>This </a:t>
            </a:r>
            <a:r>
              <a:rPr lang="en-US" dirty="0"/>
              <a:t>technical effort was performed in support of the U.S. Department of Energy, Office of Fossil Energy's Advanced Numerical Simulation of Multiphase Flow through the National Energy Technology Laboratory under the RES contract DE-FE0004000. This research was also supported in part by an appointment to the National Energy Technology Laboratory Research Participation Program, sponsored by the U.S. Department of Energy and administered by the Oak Ridge Institute for Science and Education.</a:t>
            </a:r>
          </a:p>
          <a:p>
            <a:pPr marL="0" indent="0">
              <a:buNone/>
            </a:pPr>
            <a:endParaRPr lang="en-US" dirty="0" smtClean="0"/>
          </a:p>
          <a:p>
            <a:r>
              <a:rPr lang="en-US" dirty="0" smtClean="0"/>
              <a:t>Disclaimer</a:t>
            </a:r>
            <a:endParaRPr lang="en-US" dirty="0"/>
          </a:p>
          <a:p>
            <a:pPr marL="342900" lvl="1" indent="0">
              <a:buNone/>
            </a:pPr>
            <a:r>
              <a:rPr lang="en-US" dirty="0"/>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r>
              <a:rPr lang="en-US" dirty="0" smtClean="0"/>
              <a:t>.</a:t>
            </a:r>
            <a:endParaRPr lang="en-US" dirty="0"/>
          </a:p>
        </p:txBody>
      </p:sp>
      <p:sp>
        <p:nvSpPr>
          <p:cNvPr id="3" name="Title 2"/>
          <p:cNvSpPr>
            <a:spLocks noGrp="1"/>
          </p:cNvSpPr>
          <p:nvPr>
            <p:ph type="ctrTitle"/>
          </p:nvPr>
        </p:nvSpPr>
        <p:spPr/>
        <p:txBody>
          <a:bodyPr>
            <a:normAutofit fontScale="90000"/>
          </a:bodyPr>
          <a:lstStyle/>
          <a:p>
            <a:r>
              <a:rPr lang="en-US" dirty="0" smtClean="0"/>
              <a:t>Acknowledgements &amp; Disclaimer</a:t>
            </a:r>
            <a:endParaRPr lang="en-US" dirty="0"/>
          </a:p>
        </p:txBody>
      </p:sp>
    </p:spTree>
    <p:extLst>
      <p:ext uri="{BB962C8B-B14F-4D97-AF65-F5344CB8AC3E}">
        <p14:creationId xmlns:p14="http://schemas.microsoft.com/office/powerpoint/2010/main" val="2271428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Outline</a:t>
            </a:r>
            <a:endParaRPr lang="en-US" dirty="0"/>
          </a:p>
        </p:txBody>
      </p:sp>
      <p:sp>
        <p:nvSpPr>
          <p:cNvPr id="8" name="Content Placeholder 1"/>
          <p:cNvSpPr>
            <a:spLocks noGrp="1"/>
          </p:cNvSpPr>
          <p:nvPr>
            <p:ph idx="1"/>
          </p:nvPr>
        </p:nvSpPr>
        <p:spPr>
          <a:xfrm>
            <a:off x="202971" y="918445"/>
            <a:ext cx="8685691" cy="5262221"/>
          </a:xfrm>
        </p:spPr>
        <p:txBody>
          <a:bodyPr/>
          <a:lstStyle/>
          <a:p>
            <a:r>
              <a:rPr lang="en-US" dirty="0"/>
              <a:t>Validation of MFIX-DEM </a:t>
            </a:r>
            <a:r>
              <a:rPr lang="en-US" dirty="0" smtClean="0"/>
              <a:t>for </a:t>
            </a:r>
            <a:r>
              <a:rPr lang="en-US" dirty="0"/>
              <a:t>full-loop CFB systems </a:t>
            </a:r>
            <a:endParaRPr lang="en-US" dirty="0" smtClean="0"/>
          </a:p>
          <a:p>
            <a:pPr lvl="1"/>
            <a:endParaRPr lang="en-US" dirty="0" smtClean="0"/>
          </a:p>
          <a:p>
            <a:pPr lvl="1"/>
            <a:endParaRPr lang="en-US" dirty="0"/>
          </a:p>
          <a:p>
            <a:pPr lvl="1"/>
            <a:endParaRPr lang="en-US" dirty="0" smtClean="0"/>
          </a:p>
          <a:p>
            <a:r>
              <a:rPr lang="en-US" dirty="0" smtClean="0"/>
              <a:t>Direct </a:t>
            </a:r>
            <a:r>
              <a:rPr lang="en-US" dirty="0"/>
              <a:t>comparison between simulation and experiments in a small-scale full-loop </a:t>
            </a:r>
            <a:r>
              <a:rPr lang="en-US" dirty="0" smtClean="0"/>
              <a:t>circulating </a:t>
            </a:r>
            <a:r>
              <a:rPr lang="en-US" dirty="0"/>
              <a:t>fluidized </a:t>
            </a:r>
            <a:r>
              <a:rPr lang="en-US" dirty="0" smtClean="0"/>
              <a:t>bed</a:t>
            </a:r>
          </a:p>
          <a:p>
            <a:endParaRPr lang="en-US" dirty="0"/>
          </a:p>
          <a:p>
            <a:endParaRPr lang="en-US" dirty="0" smtClean="0"/>
          </a:p>
          <a:p>
            <a:r>
              <a:rPr lang="en-US" dirty="0" smtClean="0"/>
              <a:t>Conclusions and future work</a:t>
            </a:r>
            <a:endParaRPr lang="en-US" dirty="0"/>
          </a:p>
          <a:p>
            <a:pPr marL="0" indent="0">
              <a:buNone/>
            </a:pPr>
            <a:endParaRPr lang="en-US" dirty="0"/>
          </a:p>
        </p:txBody>
      </p:sp>
    </p:spTree>
    <p:extLst>
      <p:ext uri="{BB962C8B-B14F-4D97-AF65-F5344CB8AC3E}">
        <p14:creationId xmlns:p14="http://schemas.microsoft.com/office/powerpoint/2010/main" val="3604195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zastavki.com/pictures/2560x1600/2009/Nature_Forest_The_road_through_the_national_park_017408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44" b="13833"/>
          <a:stretch/>
        </p:blipFill>
        <p:spPr bwMode="auto">
          <a:xfrm>
            <a:off x="0" y="1040104"/>
            <a:ext cx="9144000" cy="4677122"/>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0361" y="-965459"/>
            <a:ext cx="1821995" cy="724903"/>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036" y="1045793"/>
            <a:ext cx="1821995" cy="724903"/>
          </a:xfrm>
          <a:prstGeom prst="rect">
            <a:avLst/>
          </a:prstGeom>
          <a:effectLst/>
        </p:spPr>
      </p:pic>
    </p:spTree>
    <p:extLst>
      <p:ext uri="{BB962C8B-B14F-4D97-AF65-F5344CB8AC3E}">
        <p14:creationId xmlns:p14="http://schemas.microsoft.com/office/powerpoint/2010/main" val="3677476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Motivation</a:t>
            </a:r>
            <a:endParaRPr lang="en-US" dirty="0"/>
          </a:p>
        </p:txBody>
      </p:sp>
      <p:sp>
        <p:nvSpPr>
          <p:cNvPr id="6" name="Content Placeholder 1"/>
          <p:cNvSpPr>
            <a:spLocks noGrp="1"/>
          </p:cNvSpPr>
          <p:nvPr>
            <p:ph idx="1"/>
          </p:nvPr>
        </p:nvSpPr>
        <p:spPr>
          <a:xfrm>
            <a:off x="202971" y="918445"/>
            <a:ext cx="8685691" cy="5262221"/>
          </a:xfrm>
        </p:spPr>
        <p:txBody>
          <a:bodyPr/>
          <a:lstStyle/>
          <a:p>
            <a:pPr>
              <a:lnSpc>
                <a:spcPct val="100000"/>
              </a:lnSpc>
            </a:pPr>
            <a:r>
              <a:rPr lang="en-US" dirty="0"/>
              <a:t>Circulating fluidized beds (CFB) are deployed in industry for a wide variety of gas-solid contacting operations. </a:t>
            </a:r>
            <a:endParaRPr lang="en-US" dirty="0" smtClean="0"/>
          </a:p>
          <a:p>
            <a:pPr>
              <a:lnSpc>
                <a:spcPct val="100000"/>
              </a:lnSpc>
            </a:pPr>
            <a:endParaRPr lang="en-US" dirty="0"/>
          </a:p>
          <a:p>
            <a:pPr>
              <a:lnSpc>
                <a:spcPct val="100000"/>
              </a:lnSpc>
            </a:pPr>
            <a:r>
              <a:rPr lang="en-US" dirty="0" smtClean="0"/>
              <a:t>Numerical </a:t>
            </a:r>
            <a:r>
              <a:rPr lang="en-US" dirty="0"/>
              <a:t>simulations of full-loop CFB hydrodynamics at particle-scale are extremely useful to understand flow behaviors that are crucial in the design and operation of systems, including particle residence time distribution and cluster formation</a:t>
            </a:r>
            <a:r>
              <a:rPr lang="en-US" dirty="0" smtClean="0"/>
              <a:t>.</a:t>
            </a:r>
          </a:p>
          <a:p>
            <a:pPr>
              <a:lnSpc>
                <a:spcPct val="100000"/>
              </a:lnSpc>
            </a:pPr>
            <a:endParaRPr lang="en-US" dirty="0"/>
          </a:p>
          <a:p>
            <a:pPr>
              <a:lnSpc>
                <a:spcPct val="100000"/>
              </a:lnSpc>
            </a:pPr>
            <a:r>
              <a:rPr lang="en-US" dirty="0" smtClean="0"/>
              <a:t>A </a:t>
            </a:r>
            <a:r>
              <a:rPr lang="en-US" dirty="0"/>
              <a:t>thorough comparison between computational predications and experimental measurements </a:t>
            </a:r>
            <a:r>
              <a:rPr lang="en-US" dirty="0" smtClean="0"/>
              <a:t>is </a:t>
            </a:r>
            <a:r>
              <a:rPr lang="en-US" dirty="0"/>
              <a:t>necessary to evaluate </a:t>
            </a:r>
            <a:r>
              <a:rPr lang="en-US" dirty="0" smtClean="0"/>
              <a:t>the </a:t>
            </a:r>
            <a:r>
              <a:rPr lang="en-US" dirty="0"/>
              <a:t>accuracy </a:t>
            </a:r>
            <a:r>
              <a:rPr lang="en-US" dirty="0" smtClean="0"/>
              <a:t>of computational models.</a:t>
            </a:r>
            <a:endParaRPr lang="en-US" dirty="0"/>
          </a:p>
          <a:p>
            <a:endParaRPr lang="en-US" dirty="0"/>
          </a:p>
        </p:txBody>
      </p:sp>
    </p:spTree>
    <p:extLst>
      <p:ext uri="{BB962C8B-B14F-4D97-AF65-F5344CB8AC3E}">
        <p14:creationId xmlns:p14="http://schemas.microsoft.com/office/powerpoint/2010/main" val="1063137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Experiments </a:t>
            </a:r>
            <a:endParaRPr lang="en-US" dirty="0"/>
          </a:p>
        </p:txBody>
      </p:sp>
      <p:sp>
        <p:nvSpPr>
          <p:cNvPr id="4" name="Subtitle 3"/>
          <p:cNvSpPr>
            <a:spLocks noGrp="1"/>
          </p:cNvSpPr>
          <p:nvPr>
            <p:ph type="subTitle" idx="13"/>
          </p:nvPr>
        </p:nvSpPr>
        <p:spPr/>
        <p:txBody>
          <a:bodyPr/>
          <a:lstStyle/>
          <a:p>
            <a:r>
              <a:rPr lang="en-US" dirty="0"/>
              <a:t>Multiphase Flow Analysis Laboratory (MFAL) </a:t>
            </a:r>
          </a:p>
        </p:txBody>
      </p:sp>
      <p:sp>
        <p:nvSpPr>
          <p:cNvPr id="5" name="Content Placeholder 1"/>
          <p:cNvSpPr>
            <a:spLocks noGrp="1"/>
          </p:cNvSpPr>
          <p:nvPr>
            <p:ph idx="1"/>
          </p:nvPr>
        </p:nvSpPr>
        <p:spPr>
          <a:xfrm>
            <a:off x="202971" y="1223605"/>
            <a:ext cx="8685691" cy="884596"/>
          </a:xfrm>
        </p:spPr>
        <p:txBody>
          <a:bodyPr>
            <a:normAutofit fontScale="40000" lnSpcReduction="20000"/>
          </a:bodyPr>
          <a:lstStyle/>
          <a:p>
            <a:pPr>
              <a:lnSpc>
                <a:spcPct val="120000"/>
              </a:lnSpc>
            </a:pPr>
            <a:r>
              <a:rPr lang="en-US" sz="4200" dirty="0"/>
              <a:t>A </a:t>
            </a:r>
            <a:r>
              <a:rPr lang="en-US" sz="4200" dirty="0" smtClean="0"/>
              <a:t>cold-flow </a:t>
            </a:r>
            <a:r>
              <a:rPr lang="en-US" sz="4200" dirty="0"/>
              <a:t>CFB of 1.32m high is used. The internal diameters of the cyclone, riser and standpipe are 0.127m, 0.0508m and 0.0254m, respectively. </a:t>
            </a:r>
            <a:r>
              <a:rPr lang="en-US" sz="4200" dirty="0" smtClean="0"/>
              <a:t>Three </a:t>
            </a:r>
            <a:r>
              <a:rPr lang="en-US" sz="4200" dirty="0"/>
              <a:t>conditions are tested with operational parameters listed in Table 1</a:t>
            </a:r>
            <a:r>
              <a:rPr lang="en-US" sz="4200" dirty="0" smtClean="0"/>
              <a:t>.</a:t>
            </a:r>
            <a:endParaRPr lang="en-US" sz="4200" dirty="0"/>
          </a:p>
        </p:txBody>
      </p:sp>
      <p:pic>
        <p:nvPicPr>
          <p:cNvPr id="6" name="20170314_325">
            <a:hlinkClick r:id="" action="ppaction://media"/>
          </p:cNvPr>
          <p:cNvPicPr/>
          <p:nvPr/>
        </p:nvPicPr>
        <p:blipFill rotWithShape="1">
          <a:blip r:embed="rId2"/>
          <a:srcRect t="38300" b="10454"/>
          <a:stretch/>
        </p:blipFill>
        <p:spPr bwMode="auto">
          <a:xfrm rot="5400000" flipV="1">
            <a:off x="-163263" y="3786010"/>
            <a:ext cx="3471902" cy="1071033"/>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3"/>
          <a:srcRect b="2122"/>
          <a:stretch/>
        </p:blipFill>
        <p:spPr>
          <a:xfrm>
            <a:off x="2176163" y="2580012"/>
            <a:ext cx="1481438" cy="3511328"/>
          </a:xfrm>
          <a:prstGeom prst="rect">
            <a:avLst/>
          </a:prstGeom>
        </p:spPr>
      </p:pic>
      <p:pic>
        <p:nvPicPr>
          <p:cNvPr id="9" name="table"/>
          <p:cNvPicPr>
            <a:picLocks noChangeAspect="1"/>
          </p:cNvPicPr>
          <p:nvPr/>
        </p:nvPicPr>
        <p:blipFill>
          <a:blip r:embed="rId4"/>
          <a:stretch>
            <a:fillRect/>
          </a:stretch>
        </p:blipFill>
        <p:spPr>
          <a:xfrm>
            <a:off x="4418734" y="2758737"/>
            <a:ext cx="3374634" cy="942013"/>
          </a:xfrm>
          <a:prstGeom prst="rect">
            <a:avLst/>
          </a:prstGeom>
        </p:spPr>
      </p:pic>
      <p:sp>
        <p:nvSpPr>
          <p:cNvPr id="10" name="TextBox 9"/>
          <p:cNvSpPr txBox="1"/>
          <p:nvPr/>
        </p:nvSpPr>
        <p:spPr>
          <a:xfrm>
            <a:off x="3957536" y="2248803"/>
            <a:ext cx="4297030" cy="369332"/>
          </a:xfrm>
          <a:prstGeom prst="rect">
            <a:avLst/>
          </a:prstGeom>
        </p:spPr>
        <p:txBody>
          <a:bodyPr wrap="square">
            <a:spAutoFit/>
          </a:bodyPr>
          <a:lstStyle>
            <a:defPPr>
              <a:defRPr lang="en-US"/>
            </a:defPPr>
            <a:lvl1pPr algn="ctr" defTabSz="3135020">
              <a:defRPr sz="2400" b="1">
                <a:latin typeface="Times New Roman" panose="02020603050405020304" pitchFamily="18" charset="0"/>
                <a:cs typeface="Times New Roman" panose="02020603050405020304" pitchFamily="18" charset="0"/>
              </a:defRPr>
            </a:lvl1pPr>
          </a:lstStyle>
          <a:p>
            <a:r>
              <a:rPr lang="en-US" sz="1800" dirty="0" smtClean="0">
                <a:latin typeface="Garamond" panose="02020404030301010803" pitchFamily="18" charset="0"/>
              </a:rPr>
              <a:t>Operation </a:t>
            </a:r>
            <a:r>
              <a:rPr lang="en-US" sz="1800" dirty="0">
                <a:latin typeface="Garamond" panose="02020404030301010803" pitchFamily="18" charset="0"/>
              </a:rPr>
              <a:t>conditions (SLPM)</a:t>
            </a:r>
          </a:p>
        </p:txBody>
      </p:sp>
      <p:pic>
        <p:nvPicPr>
          <p:cNvPr id="12" name="Picture 11"/>
          <p:cNvPicPr>
            <a:picLocks noChangeAspect="1"/>
          </p:cNvPicPr>
          <p:nvPr/>
        </p:nvPicPr>
        <p:blipFill>
          <a:blip r:embed="rId5"/>
          <a:stretch>
            <a:fillRect/>
          </a:stretch>
        </p:blipFill>
        <p:spPr>
          <a:xfrm>
            <a:off x="4418734" y="3700750"/>
            <a:ext cx="3374634" cy="1629281"/>
          </a:xfrm>
          <a:prstGeom prst="rect">
            <a:avLst/>
          </a:prstGeom>
        </p:spPr>
      </p:pic>
      <p:sp>
        <p:nvSpPr>
          <p:cNvPr id="13" name="Rectangle 12"/>
          <p:cNvSpPr/>
          <p:nvPr/>
        </p:nvSpPr>
        <p:spPr>
          <a:xfrm>
            <a:off x="1186429" y="2248803"/>
            <a:ext cx="2170787" cy="369332"/>
          </a:xfrm>
          <a:prstGeom prst="rect">
            <a:avLst/>
          </a:prstGeom>
        </p:spPr>
        <p:txBody>
          <a:bodyPr wrap="none">
            <a:spAutoFit/>
          </a:bodyPr>
          <a:lstStyle/>
          <a:p>
            <a:r>
              <a:rPr lang="en-US" b="1" dirty="0" smtClean="0">
                <a:latin typeface="Garamond" panose="02020404030301010803" pitchFamily="18" charset="0"/>
              </a:rPr>
              <a:t>Experimental setup </a:t>
            </a:r>
            <a:endParaRPr lang="en-US" b="1" dirty="0">
              <a:latin typeface="Garamond" panose="02020404030301010803" pitchFamily="18" charset="0"/>
            </a:endParaRPr>
          </a:p>
        </p:txBody>
      </p:sp>
    </p:spTree>
    <p:extLst>
      <p:ext uri="{BB962C8B-B14F-4D97-AF65-F5344CB8AC3E}">
        <p14:creationId xmlns:p14="http://schemas.microsoft.com/office/powerpoint/2010/main" val="4267696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Experimental techniques </a:t>
            </a:r>
          </a:p>
        </p:txBody>
      </p:sp>
      <p:sp>
        <p:nvSpPr>
          <p:cNvPr id="4" name="Subtitle 3"/>
          <p:cNvSpPr>
            <a:spLocks noGrp="1"/>
          </p:cNvSpPr>
          <p:nvPr>
            <p:ph type="subTitle" idx="13"/>
          </p:nvPr>
        </p:nvSpPr>
        <p:spPr/>
        <p:txBody>
          <a:bodyPr/>
          <a:lstStyle/>
          <a:p>
            <a:r>
              <a:rPr lang="en-US" dirty="0"/>
              <a:t>Multiphase Flow Analysis Laboratory (MFAL) </a:t>
            </a:r>
          </a:p>
          <a:p>
            <a:endParaRPr lang="en-US" dirty="0"/>
          </a:p>
        </p:txBody>
      </p:sp>
      <p:sp>
        <p:nvSpPr>
          <p:cNvPr id="5" name="Content Placeholder 1"/>
          <p:cNvSpPr>
            <a:spLocks noGrp="1"/>
          </p:cNvSpPr>
          <p:nvPr>
            <p:ph idx="1"/>
          </p:nvPr>
        </p:nvSpPr>
        <p:spPr>
          <a:xfrm>
            <a:off x="262239" y="1667931"/>
            <a:ext cx="5222976" cy="3987802"/>
          </a:xfrm>
        </p:spPr>
        <p:txBody>
          <a:bodyPr>
            <a:normAutofit fontScale="85000" lnSpcReduction="10000"/>
          </a:bodyPr>
          <a:lstStyle/>
          <a:p>
            <a:r>
              <a:rPr lang="en-US" dirty="0" smtClean="0"/>
              <a:t>Pressure drop </a:t>
            </a:r>
          </a:p>
          <a:p>
            <a:r>
              <a:rPr lang="en-US" dirty="0"/>
              <a:t>S</a:t>
            </a:r>
            <a:r>
              <a:rPr lang="en-US" dirty="0" smtClean="0"/>
              <a:t>olids </a:t>
            </a:r>
            <a:r>
              <a:rPr lang="en-US" dirty="0"/>
              <a:t>circulation </a:t>
            </a:r>
            <a:r>
              <a:rPr lang="en-US" dirty="0" smtClean="0"/>
              <a:t>rate</a:t>
            </a:r>
          </a:p>
          <a:p>
            <a:pPr lvl="1"/>
            <a:r>
              <a:rPr lang="en-US" dirty="0"/>
              <a:t>The solids flux was measured using High speed Particle Image </a:t>
            </a:r>
            <a:r>
              <a:rPr lang="en-US" dirty="0" err="1"/>
              <a:t>Velocimetry</a:t>
            </a:r>
            <a:r>
              <a:rPr lang="en-US" dirty="0"/>
              <a:t> (</a:t>
            </a:r>
            <a:r>
              <a:rPr lang="en-US" dirty="0" err="1"/>
              <a:t>HsPIV</a:t>
            </a:r>
            <a:r>
              <a:rPr lang="en-US" dirty="0"/>
              <a:t>) developed by NETL. </a:t>
            </a:r>
          </a:p>
          <a:p>
            <a:pPr lvl="1"/>
            <a:r>
              <a:rPr lang="en-US" dirty="0" smtClean="0"/>
              <a:t>Low </a:t>
            </a:r>
            <a:r>
              <a:rPr lang="en-US" dirty="0"/>
              <a:t>solid fluxes were measured by directly counting the number of particles that crossed a section of standpipe within a set time. </a:t>
            </a:r>
            <a:endParaRPr lang="en-US" dirty="0" smtClean="0"/>
          </a:p>
          <a:p>
            <a:pPr lvl="1"/>
            <a:r>
              <a:rPr lang="en-US" dirty="0" smtClean="0"/>
              <a:t>Higher </a:t>
            </a:r>
            <a:r>
              <a:rPr lang="en-US" dirty="0"/>
              <a:t>solid fluxes were calculated from measured velocity and estimated concentration using the high-speed video from </a:t>
            </a:r>
            <a:r>
              <a:rPr lang="en-US" dirty="0" err="1"/>
              <a:t>HsPIV</a:t>
            </a:r>
            <a:r>
              <a:rPr lang="en-US" dirty="0"/>
              <a:t> and an in-house calibration procedure. </a:t>
            </a:r>
            <a:endParaRPr lang="en-US" dirty="0" smtClean="0"/>
          </a:p>
          <a:p>
            <a:pPr lvl="1"/>
            <a:r>
              <a:rPr lang="en-US" dirty="0" smtClean="0"/>
              <a:t>The </a:t>
            </a:r>
            <a:r>
              <a:rPr lang="en-US" dirty="0"/>
              <a:t>measurement technique was validated in a half scale CFB facility where the L-valve was separated from the standpipe.  In this configuration, particles fell onto a scale and were weighed directly. </a:t>
            </a:r>
            <a:endParaRPr lang="en-US" dirty="0" smtClean="0"/>
          </a:p>
          <a:p>
            <a:pPr lvl="1"/>
            <a:r>
              <a:rPr lang="en-US" dirty="0" smtClean="0"/>
              <a:t>Measurement </a:t>
            </a:r>
            <a:r>
              <a:rPr lang="en-US" dirty="0"/>
              <a:t>accuracy was determined to be ± 1% for low solids flux and ± 15% for higher solids fluxes</a:t>
            </a:r>
            <a:r>
              <a:rPr lang="en-US" dirty="0" smtClean="0"/>
              <a:t>.. </a:t>
            </a:r>
          </a:p>
          <a:p>
            <a:r>
              <a:rPr lang="en-US" dirty="0" smtClean="0"/>
              <a:t>Standpipe </a:t>
            </a:r>
            <a:r>
              <a:rPr lang="en-US" dirty="0"/>
              <a:t>bed </a:t>
            </a:r>
            <a:r>
              <a:rPr lang="en-US" dirty="0" smtClean="0"/>
              <a:t>height </a:t>
            </a:r>
            <a:endParaRPr lang="en-US" dirty="0"/>
          </a:p>
        </p:txBody>
      </p:sp>
      <p:pic>
        <p:nvPicPr>
          <p:cNvPr id="6" name="Picture 5"/>
          <p:cNvPicPr>
            <a:picLocks noChangeAspect="1"/>
          </p:cNvPicPr>
          <p:nvPr/>
        </p:nvPicPr>
        <p:blipFill>
          <a:blip r:embed="rId2"/>
          <a:stretch>
            <a:fillRect/>
          </a:stretch>
        </p:blipFill>
        <p:spPr>
          <a:xfrm>
            <a:off x="5485215" y="1667932"/>
            <a:ext cx="3031681" cy="4131964"/>
          </a:xfrm>
          <a:prstGeom prst="rect">
            <a:avLst/>
          </a:prstGeom>
        </p:spPr>
      </p:pic>
    </p:spTree>
    <p:extLst>
      <p:ext uri="{BB962C8B-B14F-4D97-AF65-F5344CB8AC3E}">
        <p14:creationId xmlns:p14="http://schemas.microsoft.com/office/powerpoint/2010/main" val="2851737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Simulation approach</a:t>
            </a:r>
            <a:endParaRPr lang="en-US" dirty="0"/>
          </a:p>
        </p:txBody>
      </p:sp>
      <p:sp>
        <p:nvSpPr>
          <p:cNvPr id="4" name="Subtitle 3"/>
          <p:cNvSpPr>
            <a:spLocks noGrp="1"/>
          </p:cNvSpPr>
          <p:nvPr>
            <p:ph type="subTitle" idx="13"/>
          </p:nvPr>
        </p:nvSpPr>
        <p:spPr/>
        <p:txBody>
          <a:bodyPr/>
          <a:lstStyle/>
          <a:p>
            <a:r>
              <a:rPr lang="en-US" dirty="0"/>
              <a:t>Multiphase Flow with Interphase </a:t>
            </a:r>
            <a:r>
              <a:rPr lang="en-US" dirty="0" err="1"/>
              <a:t>eXchanges</a:t>
            </a:r>
            <a:r>
              <a:rPr lang="en-US" dirty="0"/>
              <a:t>-Discrete Element Model (MFIX-DEM) </a:t>
            </a:r>
          </a:p>
        </p:txBody>
      </p:sp>
      <p:sp>
        <p:nvSpPr>
          <p:cNvPr id="5" name="Content Placeholder 1"/>
          <p:cNvSpPr>
            <a:spLocks noGrp="1"/>
          </p:cNvSpPr>
          <p:nvPr>
            <p:ph idx="1"/>
          </p:nvPr>
        </p:nvSpPr>
        <p:spPr>
          <a:xfrm>
            <a:off x="202971" y="1240178"/>
            <a:ext cx="8560029" cy="1435290"/>
          </a:xfrm>
        </p:spPr>
        <p:txBody>
          <a:bodyPr>
            <a:normAutofit fontScale="92500" lnSpcReduction="10000"/>
          </a:bodyPr>
          <a:lstStyle/>
          <a:p>
            <a:r>
              <a:rPr lang="en-US" dirty="0" smtClean="0"/>
              <a:t>Cartesian grids are used to discretize the computational domain.</a:t>
            </a:r>
          </a:p>
          <a:p>
            <a:r>
              <a:rPr lang="en-US" dirty="0" smtClean="0"/>
              <a:t>Cut-cell technique is use for boundary cells to resolve the geometry.</a:t>
            </a:r>
          </a:p>
          <a:p>
            <a:pPr>
              <a:lnSpc>
                <a:spcPct val="110000"/>
              </a:lnSpc>
            </a:pPr>
            <a:r>
              <a:rPr lang="en-US" dirty="0" smtClean="0"/>
              <a:t>Hybrid parallel mode using message passing interface (MPI) and open multi-processing (</a:t>
            </a:r>
            <a:r>
              <a:rPr lang="en-US" dirty="0" err="1" smtClean="0"/>
              <a:t>OpenMP</a:t>
            </a:r>
            <a:r>
              <a:rPr lang="en-US" dirty="0" smtClean="0"/>
              <a:t>).</a:t>
            </a: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44606" t="10704" r="44728" b="8106"/>
          <a:stretch/>
        </p:blipFill>
        <p:spPr>
          <a:xfrm>
            <a:off x="1205681" y="2624662"/>
            <a:ext cx="679161" cy="3320704"/>
          </a:xfrm>
          <a:prstGeom prst="rect">
            <a:avLst/>
          </a:prstGeom>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42148" r="42468" b="2168"/>
          <a:stretch/>
        </p:blipFill>
        <p:spPr bwMode="auto">
          <a:xfrm flipH="1">
            <a:off x="2857828" y="2546958"/>
            <a:ext cx="674683" cy="3381264"/>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6132" r="16043"/>
          <a:stretch/>
        </p:blipFill>
        <p:spPr>
          <a:xfrm>
            <a:off x="4504260" y="2559614"/>
            <a:ext cx="1393777" cy="335255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2037" t="1797" r="32315" b="1396"/>
          <a:stretch/>
        </p:blipFill>
        <p:spPr>
          <a:xfrm>
            <a:off x="6304614" y="2556925"/>
            <a:ext cx="1298201" cy="3388442"/>
          </a:xfrm>
          <a:prstGeom prst="rect">
            <a:avLst/>
          </a:prstGeom>
        </p:spPr>
      </p:pic>
      <p:sp>
        <p:nvSpPr>
          <p:cNvPr id="2" name="Rectangle 1"/>
          <p:cNvSpPr/>
          <p:nvPr/>
        </p:nvSpPr>
        <p:spPr>
          <a:xfrm>
            <a:off x="1436727" y="5912166"/>
            <a:ext cx="5718232" cy="388696"/>
          </a:xfrm>
          <a:prstGeom prst="rect">
            <a:avLst/>
          </a:prstGeom>
        </p:spPr>
        <p:txBody>
          <a:bodyPr wrap="none">
            <a:spAutoFit/>
          </a:bodyPr>
          <a:lstStyle/>
          <a:p>
            <a:pPr>
              <a:lnSpc>
                <a:spcPct val="107000"/>
              </a:lnSpc>
              <a:spcBef>
                <a:spcPts val="600"/>
              </a:spcBef>
            </a:pPr>
            <a:r>
              <a:rPr lang="en-US"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d)</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87049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Simulation strategy </a:t>
            </a:r>
            <a:endParaRPr lang="en-US" dirty="0"/>
          </a:p>
        </p:txBody>
      </p:sp>
      <p:sp>
        <p:nvSpPr>
          <p:cNvPr id="4" name="Subtitle 3"/>
          <p:cNvSpPr>
            <a:spLocks noGrp="1"/>
          </p:cNvSpPr>
          <p:nvPr>
            <p:ph type="subTitle" idx="13"/>
          </p:nvPr>
        </p:nvSpPr>
        <p:spPr/>
        <p:txBody>
          <a:bodyPr/>
          <a:lstStyle/>
          <a:p>
            <a:r>
              <a:rPr lang="en-US" dirty="0" smtClean="0"/>
              <a:t>A roadmap for this study  </a:t>
            </a:r>
            <a:endParaRPr lang="en-US" dirty="0"/>
          </a:p>
        </p:txBody>
      </p:sp>
      <p:sp>
        <p:nvSpPr>
          <p:cNvPr id="16" name="Rounded Rectangle 15"/>
          <p:cNvSpPr/>
          <p:nvPr/>
        </p:nvSpPr>
        <p:spPr>
          <a:xfrm>
            <a:off x="6172200" y="2578954"/>
            <a:ext cx="2252134" cy="201169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800" dirty="0" smtClean="0">
                <a:solidFill>
                  <a:srgbClr val="00B050"/>
                </a:solidFill>
                <a:latin typeface="Garamond" panose="02020404030301010803" pitchFamily="18" charset="0"/>
              </a:rPr>
              <a:t>Wen &amp; Yu</a:t>
            </a:r>
          </a:p>
          <a:p>
            <a:pPr marL="342900" indent="-342900">
              <a:buAutoNum type="arabicPeriod"/>
            </a:pPr>
            <a:r>
              <a:rPr lang="en-US" sz="2800" dirty="0" err="1" smtClean="0">
                <a:solidFill>
                  <a:srgbClr val="00B050"/>
                </a:solidFill>
                <a:latin typeface="Garamond" panose="02020404030301010803" pitchFamily="18" charset="0"/>
              </a:rPr>
              <a:t>Gidaspow</a:t>
            </a:r>
            <a:endParaRPr lang="en-US" sz="2800" dirty="0" smtClean="0">
              <a:solidFill>
                <a:srgbClr val="00B050"/>
              </a:solidFill>
              <a:latin typeface="Garamond" panose="02020404030301010803" pitchFamily="18" charset="0"/>
            </a:endParaRPr>
          </a:p>
          <a:p>
            <a:pPr marL="342900" indent="-342900">
              <a:buAutoNum type="arabicPeriod"/>
            </a:pPr>
            <a:r>
              <a:rPr lang="en-US" sz="2800" dirty="0" smtClean="0">
                <a:solidFill>
                  <a:srgbClr val="00B050"/>
                </a:solidFill>
                <a:latin typeface="Garamond" panose="02020404030301010803" pitchFamily="18" charset="0"/>
              </a:rPr>
              <a:t>BVK </a:t>
            </a:r>
          </a:p>
          <a:p>
            <a:pPr marL="342900" indent="-342900">
              <a:buAutoNum type="arabicPeriod"/>
            </a:pPr>
            <a:r>
              <a:rPr lang="en-US" sz="2800" dirty="0" smtClean="0">
                <a:solidFill>
                  <a:srgbClr val="00B050"/>
                </a:solidFill>
                <a:latin typeface="Garamond" panose="02020404030301010803" pitchFamily="18" charset="0"/>
              </a:rPr>
              <a:t>HKL </a:t>
            </a:r>
            <a:endParaRPr lang="en-US" sz="2800" dirty="0">
              <a:solidFill>
                <a:srgbClr val="00B050"/>
              </a:solidFill>
              <a:latin typeface="Garamond" panose="02020404030301010803" pitchFamily="18" charset="0"/>
            </a:endParaRPr>
          </a:p>
        </p:txBody>
      </p:sp>
      <p:grpSp>
        <p:nvGrpSpPr>
          <p:cNvPr id="19" name="Group 18"/>
          <p:cNvGrpSpPr/>
          <p:nvPr/>
        </p:nvGrpSpPr>
        <p:grpSpPr>
          <a:xfrm>
            <a:off x="2641600" y="1194205"/>
            <a:ext cx="4524461" cy="4402259"/>
            <a:chOff x="2641600" y="1194205"/>
            <a:chExt cx="4524461" cy="4402259"/>
          </a:xfrm>
        </p:grpSpPr>
        <p:grpSp>
          <p:nvGrpSpPr>
            <p:cNvPr id="15" name="Group 14"/>
            <p:cNvGrpSpPr/>
            <p:nvPr/>
          </p:nvGrpSpPr>
          <p:grpSpPr>
            <a:xfrm>
              <a:off x="2641600" y="1194205"/>
              <a:ext cx="4512733" cy="4402259"/>
              <a:chOff x="2641600" y="1194205"/>
              <a:chExt cx="4512733" cy="4402259"/>
            </a:xfrm>
          </p:grpSpPr>
          <p:sp>
            <p:nvSpPr>
              <p:cNvPr id="5" name="Rounded Rectangle 4"/>
              <p:cNvSpPr/>
              <p:nvPr/>
            </p:nvSpPr>
            <p:spPr>
              <a:xfrm>
                <a:off x="2802467" y="1194205"/>
                <a:ext cx="4207933" cy="66886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02467" y="1267028"/>
                <a:ext cx="4207933" cy="523220"/>
              </a:xfrm>
              <a:prstGeom prst="rect">
                <a:avLst/>
              </a:prstGeom>
              <a:noFill/>
            </p:spPr>
            <p:txBody>
              <a:bodyPr wrap="square" rtlCol="0">
                <a:spAutoFit/>
              </a:bodyPr>
              <a:lstStyle/>
              <a:p>
                <a:pPr algn="ctr"/>
                <a:r>
                  <a:rPr lang="en-US" sz="2800" dirty="0" smtClean="0">
                    <a:solidFill>
                      <a:srgbClr val="FF0000"/>
                    </a:solidFill>
                    <a:latin typeface="Garamond" panose="02020404030301010803" pitchFamily="18" charset="0"/>
                  </a:rPr>
                  <a:t>Grid size selection</a:t>
                </a:r>
                <a:endParaRPr lang="en-US" sz="2800" dirty="0">
                  <a:solidFill>
                    <a:srgbClr val="FF0000"/>
                  </a:solidFill>
                  <a:latin typeface="Garamond" panose="02020404030301010803" pitchFamily="18" charset="0"/>
                </a:endParaRPr>
              </a:p>
            </p:txBody>
          </p:sp>
          <p:sp>
            <p:nvSpPr>
              <p:cNvPr id="7" name="Rounded Rectangle 6"/>
              <p:cNvSpPr/>
              <p:nvPr/>
            </p:nvSpPr>
            <p:spPr>
              <a:xfrm>
                <a:off x="2802467" y="1913406"/>
                <a:ext cx="4207933" cy="668865"/>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41600" y="1986229"/>
                <a:ext cx="4512733" cy="523220"/>
              </a:xfrm>
              <a:prstGeom prst="rect">
                <a:avLst/>
              </a:prstGeom>
              <a:noFill/>
            </p:spPr>
            <p:txBody>
              <a:bodyPr wrap="square" rtlCol="0">
                <a:spAutoFit/>
              </a:bodyPr>
              <a:lstStyle/>
              <a:p>
                <a:pPr algn="ctr"/>
                <a:r>
                  <a:rPr lang="en-US" sz="2800" dirty="0" smtClean="0">
                    <a:solidFill>
                      <a:srgbClr val="FFC000"/>
                    </a:solidFill>
                    <a:latin typeface="Garamond" panose="02020404030301010803" pitchFamily="18" charset="0"/>
                  </a:rPr>
                  <a:t>Statistical time determination</a:t>
                </a:r>
                <a:endParaRPr lang="en-US" sz="2800" dirty="0">
                  <a:solidFill>
                    <a:srgbClr val="FFC000"/>
                  </a:solidFill>
                  <a:latin typeface="Garamond" panose="02020404030301010803" pitchFamily="18" charset="0"/>
                </a:endParaRPr>
              </a:p>
            </p:txBody>
          </p:sp>
          <p:sp>
            <p:nvSpPr>
              <p:cNvPr id="9" name="Rounded Rectangle 8"/>
              <p:cNvSpPr/>
              <p:nvPr/>
            </p:nvSpPr>
            <p:spPr>
              <a:xfrm>
                <a:off x="2802467" y="2622550"/>
                <a:ext cx="4207933" cy="66886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41600" y="2695373"/>
                <a:ext cx="4512733" cy="523220"/>
              </a:xfrm>
              <a:prstGeom prst="rect">
                <a:avLst/>
              </a:prstGeom>
              <a:noFill/>
            </p:spPr>
            <p:txBody>
              <a:bodyPr wrap="square" rtlCol="0">
                <a:spAutoFit/>
              </a:bodyPr>
              <a:lstStyle/>
              <a:p>
                <a:pPr algn="ctr"/>
                <a:r>
                  <a:rPr lang="en-US" sz="2800" dirty="0" smtClean="0">
                    <a:solidFill>
                      <a:srgbClr val="00B050"/>
                    </a:solidFill>
                    <a:latin typeface="Garamond" panose="02020404030301010803" pitchFamily="18" charset="0"/>
                  </a:rPr>
                  <a:t>Calibration (drag model)</a:t>
                </a:r>
                <a:endParaRPr lang="en-US" sz="2800" dirty="0">
                  <a:solidFill>
                    <a:srgbClr val="00B050"/>
                  </a:solidFill>
                  <a:latin typeface="Garamond" panose="02020404030301010803" pitchFamily="18" charset="0"/>
                </a:endParaRPr>
              </a:p>
            </p:txBody>
          </p:sp>
          <p:sp>
            <p:nvSpPr>
              <p:cNvPr id="11" name="Rounded Rectangle 10"/>
              <p:cNvSpPr/>
              <p:nvPr/>
            </p:nvSpPr>
            <p:spPr>
              <a:xfrm>
                <a:off x="2802467" y="4205911"/>
                <a:ext cx="4207933" cy="66886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41600" y="4278734"/>
                <a:ext cx="4512733" cy="523220"/>
              </a:xfrm>
              <a:prstGeom prst="rect">
                <a:avLst/>
              </a:prstGeom>
              <a:noFill/>
            </p:spPr>
            <p:txBody>
              <a:bodyPr wrap="square" rtlCol="0">
                <a:spAutoFit/>
              </a:bodyPr>
              <a:lstStyle/>
              <a:p>
                <a:pPr algn="ctr"/>
                <a:r>
                  <a:rPr lang="en-US" sz="2800" dirty="0">
                    <a:solidFill>
                      <a:srgbClr val="C00000"/>
                    </a:solidFill>
                    <a:latin typeface="Garamond" panose="02020404030301010803" pitchFamily="18" charset="0"/>
                  </a:rPr>
                  <a:t>Influence of </a:t>
                </a:r>
                <a:r>
                  <a:rPr lang="en-US" sz="2800" dirty="0" smtClean="0">
                    <a:solidFill>
                      <a:srgbClr val="C00000"/>
                    </a:solidFill>
                    <a:latin typeface="Garamond" panose="02020404030301010803" pitchFamily="18" charset="0"/>
                  </a:rPr>
                  <a:t>the PSD</a:t>
                </a:r>
                <a:endParaRPr lang="en-US" sz="2800" dirty="0">
                  <a:solidFill>
                    <a:srgbClr val="C00000"/>
                  </a:solidFill>
                  <a:latin typeface="Garamond" panose="02020404030301010803" pitchFamily="18" charset="0"/>
                </a:endParaRPr>
              </a:p>
            </p:txBody>
          </p:sp>
          <p:sp>
            <p:nvSpPr>
              <p:cNvPr id="13" name="Rounded Rectangle 12"/>
              <p:cNvSpPr/>
              <p:nvPr/>
            </p:nvSpPr>
            <p:spPr>
              <a:xfrm>
                <a:off x="2802467" y="4927599"/>
                <a:ext cx="4207933" cy="66886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641600" y="5000422"/>
                <a:ext cx="4512733" cy="523220"/>
              </a:xfrm>
              <a:prstGeom prst="rect">
                <a:avLst/>
              </a:prstGeom>
              <a:noFill/>
            </p:spPr>
            <p:txBody>
              <a:bodyPr wrap="square" rtlCol="0">
                <a:spAutoFit/>
              </a:bodyPr>
              <a:lstStyle/>
              <a:p>
                <a:pPr algn="ctr"/>
                <a:r>
                  <a:rPr lang="en-US" sz="2800" dirty="0" smtClean="0">
                    <a:solidFill>
                      <a:srgbClr val="7030A0"/>
                    </a:solidFill>
                    <a:latin typeface="Garamond" panose="02020404030301010803" pitchFamily="18" charset="0"/>
                  </a:rPr>
                  <a:t>Further exploration</a:t>
                </a:r>
                <a:endParaRPr lang="en-US" sz="2800" dirty="0">
                  <a:solidFill>
                    <a:srgbClr val="7030A0"/>
                  </a:solidFill>
                  <a:latin typeface="Garamond" panose="02020404030301010803" pitchFamily="18" charset="0"/>
                </a:endParaRPr>
              </a:p>
            </p:txBody>
          </p:sp>
        </p:grpSp>
        <p:sp>
          <p:nvSpPr>
            <p:cNvPr id="17" name="Rounded Rectangle 16"/>
            <p:cNvSpPr/>
            <p:nvPr/>
          </p:nvSpPr>
          <p:spPr>
            <a:xfrm>
              <a:off x="2814195" y="3403723"/>
              <a:ext cx="4207933" cy="66886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653328" y="3476546"/>
              <a:ext cx="4512733" cy="523220"/>
            </a:xfrm>
            <a:prstGeom prst="rect">
              <a:avLst/>
            </a:prstGeom>
            <a:noFill/>
          </p:spPr>
          <p:txBody>
            <a:bodyPr wrap="square" rtlCol="0">
              <a:spAutoFit/>
            </a:bodyPr>
            <a:lstStyle/>
            <a:p>
              <a:pPr algn="ctr"/>
              <a:r>
                <a:rPr lang="en-US" sz="2800" dirty="0" smtClean="0">
                  <a:solidFill>
                    <a:srgbClr val="0070C0"/>
                  </a:solidFill>
                  <a:latin typeface="Garamond" panose="02020404030301010803" pitchFamily="18" charset="0"/>
                </a:rPr>
                <a:t>Detailed comparison</a:t>
              </a:r>
              <a:endParaRPr lang="en-US" sz="2800" dirty="0">
                <a:solidFill>
                  <a:srgbClr val="0070C0"/>
                </a:solidFill>
                <a:latin typeface="Garamond" panose="02020404030301010803" pitchFamily="18" charset="0"/>
              </a:endParaRPr>
            </a:p>
          </p:txBody>
        </p:sp>
      </p:grpSp>
    </p:spTree>
    <p:extLst>
      <p:ext uri="{BB962C8B-B14F-4D97-AF65-F5344CB8AC3E}">
        <p14:creationId xmlns:p14="http://schemas.microsoft.com/office/powerpoint/2010/main" val="3960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Results</a:t>
            </a:r>
            <a:endParaRPr lang="en-US" dirty="0"/>
          </a:p>
        </p:txBody>
      </p:sp>
      <p:sp>
        <p:nvSpPr>
          <p:cNvPr id="4" name="Subtitle 3"/>
          <p:cNvSpPr>
            <a:spLocks noGrp="1"/>
          </p:cNvSpPr>
          <p:nvPr>
            <p:ph type="subTitle" idx="13"/>
          </p:nvPr>
        </p:nvSpPr>
        <p:spPr/>
        <p:txBody>
          <a:bodyPr/>
          <a:lstStyle/>
          <a:p>
            <a:r>
              <a:rPr lang="en-US" dirty="0"/>
              <a:t>Grid size and statistical time selection</a:t>
            </a:r>
          </a:p>
        </p:txBody>
      </p:sp>
      <p:pic>
        <p:nvPicPr>
          <p:cNvPr id="5"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t="5556" r="8333" b="2199"/>
          <a:stretch>
            <a:fillRect/>
          </a:stretch>
        </p:blipFill>
        <p:spPr bwMode="auto">
          <a:xfrm>
            <a:off x="2699391" y="2604991"/>
            <a:ext cx="2110408" cy="3396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9"/>
          <p:cNvPicPr>
            <a:picLocks noChangeAspect="1" noChangeArrowheads="1"/>
          </p:cNvPicPr>
          <p:nvPr/>
        </p:nvPicPr>
        <p:blipFill>
          <a:blip r:embed="rId3" cstate="print">
            <a:extLst>
              <a:ext uri="{28A0092B-C50C-407E-A947-70E740481C1C}">
                <a14:useLocalDpi xmlns:a14="http://schemas.microsoft.com/office/drawing/2010/main" val="0"/>
              </a:ext>
            </a:extLst>
          </a:blip>
          <a:srcRect t="5324" r="7552" b="1851"/>
          <a:stretch>
            <a:fillRect/>
          </a:stretch>
        </p:blipFill>
        <p:spPr bwMode="auto">
          <a:xfrm>
            <a:off x="5881658" y="2558078"/>
            <a:ext cx="2145526" cy="344786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a:grpSpLocks noChangeAspect="1"/>
          </p:cNvGrpSpPr>
          <p:nvPr/>
        </p:nvGrpSpPr>
        <p:grpSpPr>
          <a:xfrm>
            <a:off x="912041" y="1399353"/>
            <a:ext cx="1194900" cy="4712248"/>
            <a:chOff x="816414" y="834927"/>
            <a:chExt cx="1374695" cy="5421296"/>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6132" r="26815"/>
            <a:stretch/>
          </p:blipFill>
          <p:spPr>
            <a:xfrm>
              <a:off x="816414" y="834927"/>
              <a:ext cx="1374695" cy="5395419"/>
            </a:xfrm>
            <a:prstGeom prst="rect">
              <a:avLst/>
            </a:prstGeom>
          </p:spPr>
        </p:pic>
        <p:sp>
          <p:nvSpPr>
            <p:cNvPr id="9" name="Rectangle 8"/>
            <p:cNvSpPr/>
            <p:nvPr/>
          </p:nvSpPr>
          <p:spPr>
            <a:xfrm>
              <a:off x="1827881" y="860804"/>
              <a:ext cx="294217" cy="53954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flipV="1">
            <a:off x="5599768" y="2329131"/>
            <a:ext cx="2189885" cy="397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Left Brace 10"/>
          <p:cNvSpPr/>
          <p:nvPr/>
        </p:nvSpPr>
        <p:spPr>
          <a:xfrm rot="5400000">
            <a:off x="6019112" y="1711383"/>
            <a:ext cx="120683" cy="95937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12" name="Left Brace 11"/>
          <p:cNvSpPr/>
          <p:nvPr/>
        </p:nvSpPr>
        <p:spPr>
          <a:xfrm rot="5400000">
            <a:off x="6717197" y="1972586"/>
            <a:ext cx="120768" cy="43688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13" name="Left Brace 12"/>
          <p:cNvSpPr/>
          <p:nvPr/>
        </p:nvSpPr>
        <p:spPr>
          <a:xfrm rot="5400000">
            <a:off x="6893933" y="1558586"/>
            <a:ext cx="120977" cy="79056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sp>
        <p:nvSpPr>
          <p:cNvPr id="14" name="Left Brace 13"/>
          <p:cNvSpPr/>
          <p:nvPr/>
        </p:nvSpPr>
        <p:spPr>
          <a:xfrm rot="5400000">
            <a:off x="7101033" y="1066654"/>
            <a:ext cx="146726" cy="123051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endParaRPr>
          </a:p>
        </p:txBody>
      </p:sp>
      <p:cxnSp>
        <p:nvCxnSpPr>
          <p:cNvPr id="15" name="Straight Connector 14"/>
          <p:cNvCxnSpPr/>
          <p:nvPr/>
        </p:nvCxnSpPr>
        <p:spPr>
          <a:xfrm>
            <a:off x="6559138" y="1483743"/>
            <a:ext cx="0" cy="106062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906313977"/>
              </p:ext>
            </p:extLst>
          </p:nvPr>
        </p:nvGraphicFramePr>
        <p:xfrm>
          <a:off x="2420018" y="1608613"/>
          <a:ext cx="2763206" cy="794472"/>
        </p:xfrm>
        <a:graphic>
          <a:graphicData uri="http://schemas.openxmlformats.org/drawingml/2006/table">
            <a:tbl>
              <a:tblPr firstRow="1" firstCol="1" bandRow="1"/>
              <a:tblGrid>
                <a:gridCol w="785588"/>
                <a:gridCol w="659206"/>
                <a:gridCol w="659206"/>
                <a:gridCol w="659206"/>
              </a:tblGrid>
              <a:tr h="198618">
                <a:tc>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SimSun" panose="02010600030101010101" pitchFamily="2" charset="-122"/>
                        </a:rPr>
                        <a:t>X (W)</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SimSun" panose="02010600030101010101" pitchFamily="2" charset="-122"/>
                        </a:rPr>
                        <a:t>Y (H)</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SimSun" panose="02010600030101010101" pitchFamily="2" charset="-122"/>
                        </a:rPr>
                        <a:t>Z (D)</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618">
                <a:tc>
                  <a:txBody>
                    <a:bodyPr/>
                    <a:lstStyle/>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0.32 m</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1.32</a:t>
                      </a:r>
                      <a:r>
                        <a:rPr lang="en-US" sz="1200" baseline="0" dirty="0" smtClean="0">
                          <a:effectLst/>
                          <a:latin typeface="Times New Roman" panose="02020603050405020304" pitchFamily="18" charset="0"/>
                          <a:ea typeface="Times New Roman" panose="02020603050405020304" pitchFamily="18" charset="0"/>
                        </a:rPr>
                        <a:t> m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0.15 m</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198618">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Fine</a:t>
                      </a: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80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330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38</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198618">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Coarse</a:t>
                      </a:r>
                      <a:endParaRPr lang="en-US" sz="12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165</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smtClean="0">
                          <a:effectLst/>
                          <a:latin typeface="Times New Roman" panose="02020603050405020304" pitchFamily="18" charset="0"/>
                          <a:ea typeface="Times New Roman" panose="02020603050405020304" pitchFamily="18" charset="0"/>
                        </a:rPr>
                        <a:t>20</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bl>
          </a:graphicData>
        </a:graphic>
      </p:graphicFrame>
      <p:cxnSp>
        <p:nvCxnSpPr>
          <p:cNvPr id="17" name="Straight Arrow Connector 16"/>
          <p:cNvCxnSpPr/>
          <p:nvPr/>
        </p:nvCxnSpPr>
        <p:spPr>
          <a:xfrm>
            <a:off x="319178" y="6087696"/>
            <a:ext cx="4572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21" idx="1"/>
          </p:cNvCxnSpPr>
          <p:nvPr/>
        </p:nvCxnSpPr>
        <p:spPr>
          <a:xfrm flipV="1">
            <a:off x="319178" y="5650304"/>
            <a:ext cx="395052" cy="4373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19178" y="5633052"/>
            <a:ext cx="0" cy="4546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7212" y="5877152"/>
            <a:ext cx="236009" cy="369332"/>
          </a:xfrm>
          <a:prstGeom prst="rect">
            <a:avLst/>
          </a:prstGeom>
          <a:noFill/>
        </p:spPr>
        <p:txBody>
          <a:bodyPr wrap="square" rtlCol="0">
            <a:spAutoFit/>
          </a:bodyPr>
          <a:lstStyle/>
          <a:p>
            <a:r>
              <a:rPr lang="en-US" dirty="0"/>
              <a:t>X</a:t>
            </a:r>
          </a:p>
        </p:txBody>
      </p:sp>
      <p:sp>
        <p:nvSpPr>
          <p:cNvPr id="21" name="TextBox 20"/>
          <p:cNvSpPr txBox="1"/>
          <p:nvPr/>
        </p:nvSpPr>
        <p:spPr>
          <a:xfrm>
            <a:off x="714230" y="5465638"/>
            <a:ext cx="213113" cy="369332"/>
          </a:xfrm>
          <a:prstGeom prst="rect">
            <a:avLst/>
          </a:prstGeom>
          <a:noFill/>
        </p:spPr>
        <p:txBody>
          <a:bodyPr wrap="square" rtlCol="0">
            <a:spAutoFit/>
          </a:bodyPr>
          <a:lstStyle/>
          <a:p>
            <a:r>
              <a:rPr lang="en-US" dirty="0" smtClean="0"/>
              <a:t>Z</a:t>
            </a:r>
            <a:endParaRPr lang="en-US" dirty="0"/>
          </a:p>
        </p:txBody>
      </p:sp>
      <p:sp>
        <p:nvSpPr>
          <p:cNvPr id="22" name="TextBox 21"/>
          <p:cNvSpPr txBox="1"/>
          <p:nvPr/>
        </p:nvSpPr>
        <p:spPr>
          <a:xfrm>
            <a:off x="57219" y="5448386"/>
            <a:ext cx="236009" cy="369332"/>
          </a:xfrm>
          <a:prstGeom prst="rect">
            <a:avLst/>
          </a:prstGeom>
          <a:noFill/>
        </p:spPr>
        <p:txBody>
          <a:bodyPr wrap="square" rtlCol="0">
            <a:spAutoFit/>
          </a:bodyPr>
          <a:lstStyle/>
          <a:p>
            <a:r>
              <a:rPr lang="en-US" dirty="0" smtClean="0"/>
              <a:t>Y</a:t>
            </a:r>
            <a:endParaRPr lang="en-US" dirty="0"/>
          </a:p>
        </p:txBody>
      </p:sp>
      <p:sp>
        <p:nvSpPr>
          <p:cNvPr id="23" name="TextBox 22"/>
          <p:cNvSpPr txBox="1"/>
          <p:nvPr/>
        </p:nvSpPr>
        <p:spPr>
          <a:xfrm>
            <a:off x="5757445" y="1778997"/>
            <a:ext cx="603882" cy="369332"/>
          </a:xfrm>
          <a:prstGeom prst="rect">
            <a:avLst/>
          </a:prstGeom>
          <a:noFill/>
        </p:spPr>
        <p:txBody>
          <a:bodyPr wrap="square" rtlCol="0">
            <a:spAutoFit/>
          </a:bodyPr>
          <a:lstStyle/>
          <a:p>
            <a:r>
              <a:rPr lang="en-US" dirty="0" smtClean="0"/>
              <a:t>10 s</a:t>
            </a:r>
            <a:endParaRPr lang="en-US" dirty="0"/>
          </a:p>
        </p:txBody>
      </p:sp>
      <p:sp>
        <p:nvSpPr>
          <p:cNvPr id="24" name="TextBox 23"/>
          <p:cNvSpPr txBox="1"/>
          <p:nvPr/>
        </p:nvSpPr>
        <p:spPr>
          <a:xfrm>
            <a:off x="7801028" y="1978092"/>
            <a:ext cx="603882" cy="369332"/>
          </a:xfrm>
          <a:prstGeom prst="rect">
            <a:avLst/>
          </a:prstGeom>
          <a:noFill/>
        </p:spPr>
        <p:txBody>
          <a:bodyPr wrap="square" rtlCol="0">
            <a:spAutoFit/>
          </a:bodyPr>
          <a:lstStyle/>
          <a:p>
            <a:r>
              <a:rPr lang="en-US" dirty="0" smtClean="0"/>
              <a:t>5 s</a:t>
            </a:r>
            <a:endParaRPr lang="en-US" dirty="0"/>
          </a:p>
        </p:txBody>
      </p:sp>
      <p:sp>
        <p:nvSpPr>
          <p:cNvPr id="25" name="TextBox 24"/>
          <p:cNvSpPr txBox="1"/>
          <p:nvPr/>
        </p:nvSpPr>
        <p:spPr>
          <a:xfrm>
            <a:off x="7789653" y="1748539"/>
            <a:ext cx="603882" cy="369332"/>
          </a:xfrm>
          <a:prstGeom prst="rect">
            <a:avLst/>
          </a:prstGeom>
          <a:noFill/>
        </p:spPr>
        <p:txBody>
          <a:bodyPr wrap="square" rtlCol="0">
            <a:spAutoFit/>
          </a:bodyPr>
          <a:lstStyle/>
          <a:p>
            <a:r>
              <a:rPr lang="en-US" dirty="0" smtClean="0"/>
              <a:t>10 s</a:t>
            </a:r>
            <a:endParaRPr lang="en-US" dirty="0"/>
          </a:p>
        </p:txBody>
      </p:sp>
      <p:sp>
        <p:nvSpPr>
          <p:cNvPr id="26" name="TextBox 25"/>
          <p:cNvSpPr txBox="1"/>
          <p:nvPr/>
        </p:nvSpPr>
        <p:spPr>
          <a:xfrm>
            <a:off x="7789653" y="1482796"/>
            <a:ext cx="603882" cy="369332"/>
          </a:xfrm>
          <a:prstGeom prst="rect">
            <a:avLst/>
          </a:prstGeom>
          <a:noFill/>
        </p:spPr>
        <p:txBody>
          <a:bodyPr wrap="square" rtlCol="0">
            <a:spAutoFit/>
          </a:bodyPr>
          <a:lstStyle/>
          <a:p>
            <a:r>
              <a:rPr lang="en-US" dirty="0" smtClean="0"/>
              <a:t>15 s</a:t>
            </a:r>
            <a:endParaRPr lang="en-US" dirty="0"/>
          </a:p>
        </p:txBody>
      </p:sp>
    </p:spTree>
    <p:extLst>
      <p:ext uri="{BB962C8B-B14F-4D97-AF65-F5344CB8AC3E}">
        <p14:creationId xmlns:p14="http://schemas.microsoft.com/office/powerpoint/2010/main" val="2886170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Results</a:t>
            </a:r>
          </a:p>
        </p:txBody>
      </p:sp>
      <p:sp>
        <p:nvSpPr>
          <p:cNvPr id="4" name="Subtitle 3"/>
          <p:cNvSpPr>
            <a:spLocks noGrp="1"/>
          </p:cNvSpPr>
          <p:nvPr>
            <p:ph type="subTitle" idx="13"/>
          </p:nvPr>
        </p:nvSpPr>
        <p:spPr/>
        <p:txBody>
          <a:bodyPr/>
          <a:lstStyle/>
          <a:p>
            <a:r>
              <a:rPr lang="en-US" dirty="0"/>
              <a:t>Selection of drag law</a:t>
            </a:r>
          </a:p>
        </p:txBody>
      </p:sp>
      <p:pic>
        <p:nvPicPr>
          <p:cNvPr id="5" name="Picture 4"/>
          <p:cNvPicPr>
            <a:picLocks noChangeAspect="1"/>
          </p:cNvPicPr>
          <p:nvPr/>
        </p:nvPicPr>
        <p:blipFill>
          <a:blip r:embed="rId2"/>
          <a:stretch>
            <a:fillRect/>
          </a:stretch>
        </p:blipFill>
        <p:spPr>
          <a:xfrm>
            <a:off x="-5588" y="1637880"/>
            <a:ext cx="1910881" cy="391573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020" t="15624" r="15224" b="9055"/>
          <a:stretch/>
        </p:blipFill>
        <p:spPr bwMode="auto">
          <a:xfrm>
            <a:off x="1811130" y="2062465"/>
            <a:ext cx="3215645" cy="2662780"/>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84" t="4167" r="8334"/>
          <a:stretch/>
        </p:blipFill>
        <p:spPr bwMode="auto">
          <a:xfrm>
            <a:off x="5026775" y="2326293"/>
            <a:ext cx="3956050" cy="2135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1820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4X3 Template.potx" id="{5E7333F1-C3BB-44F7-AFA6-51C4489C6A6B}" vid="{36397DC0-688B-4C30-B11E-705C6980EF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NETL 4X3 Template</Template>
  <TotalTime>7405</TotalTime>
  <Words>958</Words>
  <Application>Microsoft Office PowerPoint</Application>
  <PresentationFormat>On-screen Show (4:3)</PresentationFormat>
  <Paragraphs>174</Paragraphs>
  <Slides>20</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SimSun</vt:lpstr>
      <vt:lpstr>Arial</vt:lpstr>
      <vt:lpstr>Calibri</vt:lpstr>
      <vt:lpstr>Century Gothic</vt:lpstr>
      <vt:lpstr>Garamond</vt:lpstr>
      <vt:lpstr>Times New Roman</vt:lpstr>
      <vt:lpstr>Office Theme</vt:lpstr>
      <vt:lpstr>Numerical simulation and experimental study of a micro circulating fluidized bed</vt:lpstr>
      <vt:lpstr>Outline</vt:lpstr>
      <vt:lpstr>Motivation</vt:lpstr>
      <vt:lpstr>Experiments </vt:lpstr>
      <vt:lpstr>Experimental techniques </vt:lpstr>
      <vt:lpstr>Simulation approach</vt:lpstr>
      <vt:lpstr>Simulation strategy </vt:lpstr>
      <vt:lpstr>Results</vt:lpstr>
      <vt:lpstr>Results</vt:lpstr>
      <vt:lpstr>Results</vt:lpstr>
      <vt:lpstr>Results</vt:lpstr>
      <vt:lpstr>Results</vt:lpstr>
      <vt:lpstr>Results</vt:lpstr>
      <vt:lpstr>Results</vt:lpstr>
      <vt:lpstr>Further analysis</vt:lpstr>
      <vt:lpstr>Further analysis</vt:lpstr>
      <vt:lpstr>Further analysis</vt:lpstr>
      <vt:lpstr>Conclusions</vt:lpstr>
      <vt:lpstr>Acknowledgements &amp; Disclaimer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Cover Title</dc:title>
  <dc:creator>Musser, Jordan M.</dc:creator>
  <cp:lastModifiedBy>Yupeng Xu</cp:lastModifiedBy>
  <cp:revision>75</cp:revision>
  <dcterms:created xsi:type="dcterms:W3CDTF">2017-04-07T13:22:16Z</dcterms:created>
  <dcterms:modified xsi:type="dcterms:W3CDTF">2017-08-07T19:38:52Z</dcterms:modified>
</cp:coreProperties>
</file>